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61" r:id="rId3"/>
    <p:sldId id="262" r:id="rId4"/>
    <p:sldId id="263" r:id="rId5"/>
    <p:sldId id="264" r:id="rId6"/>
    <p:sldId id="265" r:id="rId7"/>
    <p:sldId id="266" r:id="rId8"/>
    <p:sldId id="283" r:id="rId9"/>
    <p:sldId id="289" r:id="rId10"/>
    <p:sldId id="267" r:id="rId11"/>
    <p:sldId id="284" r:id="rId12"/>
    <p:sldId id="288" r:id="rId13"/>
    <p:sldId id="268" r:id="rId14"/>
    <p:sldId id="306" r:id="rId15"/>
    <p:sldId id="269" r:id="rId16"/>
    <p:sldId id="297" r:id="rId17"/>
    <p:sldId id="298" r:id="rId18"/>
    <p:sldId id="299" r:id="rId19"/>
    <p:sldId id="270" r:id="rId20"/>
    <p:sldId id="271" r:id="rId21"/>
    <p:sldId id="300" r:id="rId22"/>
    <p:sldId id="272" r:id="rId23"/>
    <p:sldId id="303" r:id="rId24"/>
    <p:sldId id="302" r:id="rId25"/>
    <p:sldId id="273" r:id="rId26"/>
    <p:sldId id="304" r:id="rId27"/>
    <p:sldId id="274" r:id="rId28"/>
    <p:sldId id="286" r:id="rId29"/>
    <p:sldId id="285" r:id="rId30"/>
    <p:sldId id="275" r:id="rId31"/>
    <p:sldId id="290" r:id="rId32"/>
    <p:sldId id="276" r:id="rId33"/>
    <p:sldId id="291" r:id="rId34"/>
    <p:sldId id="277" r:id="rId35"/>
    <p:sldId id="292" r:id="rId36"/>
    <p:sldId id="278" r:id="rId37"/>
    <p:sldId id="279" r:id="rId38"/>
    <p:sldId id="293" r:id="rId39"/>
    <p:sldId id="280" r:id="rId40"/>
    <p:sldId id="295" r:id="rId41"/>
    <p:sldId id="281" r:id="rId42"/>
    <p:sldId id="294" r:id="rId43"/>
    <p:sldId id="301" r:id="rId44"/>
    <p:sldId id="282" r:id="rId45"/>
    <p:sldId id="30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8125-E08D-DC63-A12E-9D3FEE4D63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F4547B-6CFC-4705-3178-BA3FDB3F3A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BC6FFF-EFAA-BCE2-5A32-9A99EC81893E}"/>
              </a:ext>
            </a:extLst>
          </p:cNvPr>
          <p:cNvSpPr>
            <a:spLocks noGrp="1"/>
          </p:cNvSpPr>
          <p:nvPr>
            <p:ph type="dt" sz="half" idx="10"/>
          </p:nvPr>
        </p:nvSpPr>
        <p:spPr/>
        <p:txBody>
          <a:bodyPr/>
          <a:lstStyle/>
          <a:p>
            <a:pPr algn="r"/>
            <a:fld id="{1449AA12-8195-4182-A7AC-2E7E59DFBDAF}" type="datetimeFigureOut">
              <a:rPr lang="en-US" smtClean="0"/>
              <a:pPr algn="r"/>
              <a:t>9/19/2024</a:t>
            </a:fld>
            <a:endParaRPr lang="en-US"/>
          </a:p>
        </p:txBody>
      </p:sp>
      <p:sp>
        <p:nvSpPr>
          <p:cNvPr id="5" name="Footer Placeholder 4">
            <a:extLst>
              <a:ext uri="{FF2B5EF4-FFF2-40B4-BE49-F238E27FC236}">
                <a16:creationId xmlns:a16="http://schemas.microsoft.com/office/drawing/2014/main" id="{DCC4305F-DE44-6065-04F4-4676C10C34BB}"/>
              </a:ext>
            </a:extLst>
          </p:cNvPr>
          <p:cNvSpPr>
            <a:spLocks noGrp="1"/>
          </p:cNvSpPr>
          <p:nvPr>
            <p:ph type="ftr" sz="quarter" idx="11"/>
          </p:nvPr>
        </p:nvSpPr>
        <p:spPr/>
        <p:txBody>
          <a:bodyPr/>
          <a:lstStyle/>
          <a:p>
            <a:pPr algn="l"/>
            <a:endParaRPr lang="en-US"/>
          </a:p>
        </p:txBody>
      </p:sp>
      <p:sp>
        <p:nvSpPr>
          <p:cNvPr id="6" name="Slide Number Placeholder 5">
            <a:extLst>
              <a:ext uri="{FF2B5EF4-FFF2-40B4-BE49-F238E27FC236}">
                <a16:creationId xmlns:a16="http://schemas.microsoft.com/office/drawing/2014/main" id="{0B9854B7-BC48-118D-93A7-3C78ADDED4A4}"/>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3813623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7F751-FBBD-1276-1980-34F0F55EF7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CBE77F-5802-4CA0-41ED-501D99CA89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446D4-4386-1062-E15E-F6630B1E138E}"/>
              </a:ext>
            </a:extLst>
          </p:cNvPr>
          <p:cNvSpPr>
            <a:spLocks noGrp="1"/>
          </p:cNvSpPr>
          <p:nvPr>
            <p:ph type="dt" sz="half" idx="10"/>
          </p:nvPr>
        </p:nvSpPr>
        <p:spPr/>
        <p:txBody>
          <a:bodyPr/>
          <a:lstStyle/>
          <a:p>
            <a:fld id="{1449AA12-8195-4182-A7AC-2E7E59DFBDAF}" type="datetimeFigureOut">
              <a:rPr lang="en-US" smtClean="0"/>
              <a:pPr/>
              <a:t>9/19/2024</a:t>
            </a:fld>
            <a:endParaRPr lang="en-US"/>
          </a:p>
        </p:txBody>
      </p:sp>
      <p:sp>
        <p:nvSpPr>
          <p:cNvPr id="5" name="Footer Placeholder 4">
            <a:extLst>
              <a:ext uri="{FF2B5EF4-FFF2-40B4-BE49-F238E27FC236}">
                <a16:creationId xmlns:a16="http://schemas.microsoft.com/office/drawing/2014/main" id="{E4327D23-1898-13EC-2EAF-B2096FF97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EA210-C40E-7EA9-A5F5-858119600462}"/>
              </a:ext>
            </a:extLst>
          </p:cNvPr>
          <p:cNvSpPr>
            <a:spLocks noGrp="1"/>
          </p:cNvSpPr>
          <p:nvPr>
            <p:ph type="sldNum" sz="quarter" idx="12"/>
          </p:nvPr>
        </p:nvSpPr>
        <p:spPr/>
        <p:txBody>
          <a:bodyPr/>
          <a:lstStyle/>
          <a:p>
            <a:fld id="{14DFC975-2FD7-44A5-9E78-ECBA46156075}" type="slidenum">
              <a:rPr lang="en-US" smtClean="0"/>
              <a:pPr/>
              <a:t>‹#›</a:t>
            </a:fld>
            <a:endParaRPr lang="en-US"/>
          </a:p>
        </p:txBody>
      </p:sp>
    </p:spTree>
    <p:extLst>
      <p:ext uri="{BB962C8B-B14F-4D97-AF65-F5344CB8AC3E}">
        <p14:creationId xmlns:p14="http://schemas.microsoft.com/office/powerpoint/2010/main" val="1701633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4CA21-8CBC-DA01-63FC-63E35A2F83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712AA2-90BE-7403-8F02-747390D9A8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C8AF54-C854-3742-48DA-D5255EE522D6}"/>
              </a:ext>
            </a:extLst>
          </p:cNvPr>
          <p:cNvSpPr>
            <a:spLocks noGrp="1"/>
          </p:cNvSpPr>
          <p:nvPr>
            <p:ph type="dt" sz="half" idx="10"/>
          </p:nvPr>
        </p:nvSpPr>
        <p:spPr/>
        <p:txBody>
          <a:bodyPr/>
          <a:lstStyle/>
          <a:p>
            <a:fld id="{1449AA12-8195-4182-A7AC-2E7E59DFBDAF}" type="datetimeFigureOut">
              <a:rPr lang="en-US" smtClean="0"/>
              <a:pPr/>
              <a:t>9/19/2024</a:t>
            </a:fld>
            <a:endParaRPr lang="en-US"/>
          </a:p>
        </p:txBody>
      </p:sp>
      <p:sp>
        <p:nvSpPr>
          <p:cNvPr id="5" name="Footer Placeholder 4">
            <a:extLst>
              <a:ext uri="{FF2B5EF4-FFF2-40B4-BE49-F238E27FC236}">
                <a16:creationId xmlns:a16="http://schemas.microsoft.com/office/drawing/2014/main" id="{95BD295C-BACA-8F59-36C7-8E40AA17D6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76CA9-7E90-B18D-4CF8-09E3B693C206}"/>
              </a:ext>
            </a:extLst>
          </p:cNvPr>
          <p:cNvSpPr>
            <a:spLocks noGrp="1"/>
          </p:cNvSpPr>
          <p:nvPr>
            <p:ph type="sldNum" sz="quarter" idx="12"/>
          </p:nvPr>
        </p:nvSpPr>
        <p:spPr/>
        <p:txBody>
          <a:bodyPr/>
          <a:lstStyle/>
          <a:p>
            <a:fld id="{14DFC975-2FD7-44A5-9E78-ECBA46156075}" type="slidenum">
              <a:rPr lang="en-US" smtClean="0"/>
              <a:pPr/>
              <a:t>‹#›</a:t>
            </a:fld>
            <a:endParaRPr lang="en-US"/>
          </a:p>
        </p:txBody>
      </p:sp>
    </p:spTree>
    <p:extLst>
      <p:ext uri="{BB962C8B-B14F-4D97-AF65-F5344CB8AC3E}">
        <p14:creationId xmlns:p14="http://schemas.microsoft.com/office/powerpoint/2010/main" val="2389330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BD07E-69DD-7818-E37F-FA18997BA6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417CB3-68F2-E962-F0E9-B481170B47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93493-7625-85D7-5F29-1B10830CC66A}"/>
              </a:ext>
            </a:extLst>
          </p:cNvPr>
          <p:cNvSpPr>
            <a:spLocks noGrp="1"/>
          </p:cNvSpPr>
          <p:nvPr>
            <p:ph type="dt" sz="half" idx="10"/>
          </p:nvPr>
        </p:nvSpPr>
        <p:spPr/>
        <p:txBody>
          <a:bodyPr/>
          <a:lstStyle/>
          <a:p>
            <a:fld id="{1449AA12-8195-4182-A7AC-2E7E59DFBDAF}" type="datetimeFigureOut">
              <a:rPr lang="en-US" smtClean="0"/>
              <a:pPr/>
              <a:t>9/19/2024</a:t>
            </a:fld>
            <a:endParaRPr lang="en-US"/>
          </a:p>
        </p:txBody>
      </p:sp>
      <p:sp>
        <p:nvSpPr>
          <p:cNvPr id="5" name="Footer Placeholder 4">
            <a:extLst>
              <a:ext uri="{FF2B5EF4-FFF2-40B4-BE49-F238E27FC236}">
                <a16:creationId xmlns:a16="http://schemas.microsoft.com/office/drawing/2014/main" id="{F5A28E21-2A18-B63D-49FE-5BEF75D5E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3345D-1577-9F68-EE89-E4EDB9D5BE27}"/>
              </a:ext>
            </a:extLst>
          </p:cNvPr>
          <p:cNvSpPr>
            <a:spLocks noGrp="1"/>
          </p:cNvSpPr>
          <p:nvPr>
            <p:ph type="sldNum" sz="quarter" idx="12"/>
          </p:nvPr>
        </p:nvSpPr>
        <p:spPr/>
        <p:txBody>
          <a:bodyPr/>
          <a:lstStyle/>
          <a:p>
            <a:fld id="{14DFC975-2FD7-44A5-9E78-ECBA46156075}" type="slidenum">
              <a:rPr lang="en-US" smtClean="0"/>
              <a:pPr/>
              <a:t>‹#›</a:t>
            </a:fld>
            <a:endParaRPr lang="en-US"/>
          </a:p>
        </p:txBody>
      </p:sp>
    </p:spTree>
    <p:extLst>
      <p:ext uri="{BB962C8B-B14F-4D97-AF65-F5344CB8AC3E}">
        <p14:creationId xmlns:p14="http://schemas.microsoft.com/office/powerpoint/2010/main" val="2393910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D136-6BFF-E889-A1E3-8E89199135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ADEB46-EE55-9DE1-0B15-5D7C815273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EF88E2-BB87-82EE-BAB9-118F9B99B2A1}"/>
              </a:ext>
            </a:extLst>
          </p:cNvPr>
          <p:cNvSpPr>
            <a:spLocks noGrp="1"/>
          </p:cNvSpPr>
          <p:nvPr>
            <p:ph type="dt" sz="half" idx="10"/>
          </p:nvPr>
        </p:nvSpPr>
        <p:spPr/>
        <p:txBody>
          <a:bodyPr/>
          <a:lstStyle/>
          <a:p>
            <a:fld id="{1449AA12-8195-4182-A7AC-2E7E59DFBDAF}" type="datetimeFigureOut">
              <a:rPr lang="en-US" smtClean="0"/>
              <a:pPr/>
              <a:t>9/19/2024</a:t>
            </a:fld>
            <a:endParaRPr lang="en-US"/>
          </a:p>
        </p:txBody>
      </p:sp>
      <p:sp>
        <p:nvSpPr>
          <p:cNvPr id="5" name="Footer Placeholder 4">
            <a:extLst>
              <a:ext uri="{FF2B5EF4-FFF2-40B4-BE49-F238E27FC236}">
                <a16:creationId xmlns:a16="http://schemas.microsoft.com/office/drawing/2014/main" id="{0D8A2000-4730-9529-FB6D-FFB280911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7306B-4910-E25E-9804-7F0856BE7F33}"/>
              </a:ext>
            </a:extLst>
          </p:cNvPr>
          <p:cNvSpPr>
            <a:spLocks noGrp="1"/>
          </p:cNvSpPr>
          <p:nvPr>
            <p:ph type="sldNum" sz="quarter" idx="12"/>
          </p:nvPr>
        </p:nvSpPr>
        <p:spPr/>
        <p:txBody>
          <a:bodyPr/>
          <a:lstStyle/>
          <a:p>
            <a:fld id="{14DFC975-2FD7-44A5-9E78-ECBA46156075}" type="slidenum">
              <a:rPr lang="en-US" smtClean="0"/>
              <a:pPr/>
              <a:t>‹#›</a:t>
            </a:fld>
            <a:endParaRPr lang="en-US"/>
          </a:p>
        </p:txBody>
      </p:sp>
    </p:spTree>
    <p:extLst>
      <p:ext uri="{BB962C8B-B14F-4D97-AF65-F5344CB8AC3E}">
        <p14:creationId xmlns:p14="http://schemas.microsoft.com/office/powerpoint/2010/main" val="3940453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581E-6BEE-374F-B1A1-4FCD30C542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7E7EA6-F907-A989-BED1-52F1CE10E6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606657-44E9-97B5-138F-4C99634E27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B9192-CB27-6C06-9E3A-958AC5A02F08}"/>
              </a:ext>
            </a:extLst>
          </p:cNvPr>
          <p:cNvSpPr>
            <a:spLocks noGrp="1"/>
          </p:cNvSpPr>
          <p:nvPr>
            <p:ph type="dt" sz="half" idx="10"/>
          </p:nvPr>
        </p:nvSpPr>
        <p:spPr/>
        <p:txBody>
          <a:bodyPr/>
          <a:lstStyle/>
          <a:p>
            <a:fld id="{1449AA12-8195-4182-A7AC-2E7E59DFBDAF}" type="datetimeFigureOut">
              <a:rPr lang="en-US" smtClean="0"/>
              <a:pPr/>
              <a:t>9/19/2024</a:t>
            </a:fld>
            <a:endParaRPr lang="en-US"/>
          </a:p>
        </p:txBody>
      </p:sp>
      <p:sp>
        <p:nvSpPr>
          <p:cNvPr id="6" name="Footer Placeholder 5">
            <a:extLst>
              <a:ext uri="{FF2B5EF4-FFF2-40B4-BE49-F238E27FC236}">
                <a16:creationId xmlns:a16="http://schemas.microsoft.com/office/drawing/2014/main" id="{39C50B48-4B06-FF0A-886F-90CDC68D3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0E1F68-EEA8-0C0D-A1B1-137C215B0582}"/>
              </a:ext>
            </a:extLst>
          </p:cNvPr>
          <p:cNvSpPr>
            <a:spLocks noGrp="1"/>
          </p:cNvSpPr>
          <p:nvPr>
            <p:ph type="sldNum" sz="quarter" idx="12"/>
          </p:nvPr>
        </p:nvSpPr>
        <p:spPr/>
        <p:txBody>
          <a:bodyPr/>
          <a:lstStyle/>
          <a:p>
            <a:fld id="{14DFC975-2FD7-44A5-9E78-ECBA46156075}" type="slidenum">
              <a:rPr lang="en-US" smtClean="0"/>
              <a:pPr/>
              <a:t>‹#›</a:t>
            </a:fld>
            <a:endParaRPr lang="en-US"/>
          </a:p>
        </p:txBody>
      </p:sp>
    </p:spTree>
    <p:extLst>
      <p:ext uri="{BB962C8B-B14F-4D97-AF65-F5344CB8AC3E}">
        <p14:creationId xmlns:p14="http://schemas.microsoft.com/office/powerpoint/2010/main" val="608309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0C6F5-D2BA-1291-A9E0-D85BB2FACD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AA5385-F476-124C-A119-B031B14E9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C27825-4561-03F6-2AD1-6E8B2747F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8125AE-5FC3-2E14-C862-C60FBA4521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AF0C48-3B55-52EA-4EFB-B101624C85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691749-5017-1B22-2A1C-D008205ED001}"/>
              </a:ext>
            </a:extLst>
          </p:cNvPr>
          <p:cNvSpPr>
            <a:spLocks noGrp="1"/>
          </p:cNvSpPr>
          <p:nvPr>
            <p:ph type="dt" sz="half" idx="10"/>
          </p:nvPr>
        </p:nvSpPr>
        <p:spPr/>
        <p:txBody>
          <a:bodyPr/>
          <a:lstStyle/>
          <a:p>
            <a:fld id="{1449AA12-8195-4182-A7AC-2E7E59DFBDAF}" type="datetimeFigureOut">
              <a:rPr lang="en-US" smtClean="0"/>
              <a:pPr/>
              <a:t>9/19/2024</a:t>
            </a:fld>
            <a:endParaRPr lang="en-US"/>
          </a:p>
        </p:txBody>
      </p:sp>
      <p:sp>
        <p:nvSpPr>
          <p:cNvPr id="8" name="Footer Placeholder 7">
            <a:extLst>
              <a:ext uri="{FF2B5EF4-FFF2-40B4-BE49-F238E27FC236}">
                <a16:creationId xmlns:a16="http://schemas.microsoft.com/office/drawing/2014/main" id="{BB2E561F-AE0B-D0A9-8EE1-258A7AA38F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8C23D3-8B60-2C89-F928-FC7A52652A05}"/>
              </a:ext>
            </a:extLst>
          </p:cNvPr>
          <p:cNvSpPr>
            <a:spLocks noGrp="1"/>
          </p:cNvSpPr>
          <p:nvPr>
            <p:ph type="sldNum" sz="quarter" idx="12"/>
          </p:nvPr>
        </p:nvSpPr>
        <p:spPr/>
        <p:txBody>
          <a:bodyPr/>
          <a:lstStyle/>
          <a:p>
            <a:fld id="{14DFC975-2FD7-44A5-9E78-ECBA46156075}" type="slidenum">
              <a:rPr lang="en-US" smtClean="0"/>
              <a:pPr/>
              <a:t>‹#›</a:t>
            </a:fld>
            <a:endParaRPr lang="en-US"/>
          </a:p>
        </p:txBody>
      </p:sp>
    </p:spTree>
    <p:extLst>
      <p:ext uri="{BB962C8B-B14F-4D97-AF65-F5344CB8AC3E}">
        <p14:creationId xmlns:p14="http://schemas.microsoft.com/office/powerpoint/2010/main" val="977432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E717-FA6E-65AF-2724-46D7573244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1634B-82C3-C683-D362-B9AAC78B5A20}"/>
              </a:ext>
            </a:extLst>
          </p:cNvPr>
          <p:cNvSpPr>
            <a:spLocks noGrp="1"/>
          </p:cNvSpPr>
          <p:nvPr>
            <p:ph type="dt" sz="half" idx="10"/>
          </p:nvPr>
        </p:nvSpPr>
        <p:spPr/>
        <p:txBody>
          <a:bodyPr/>
          <a:lstStyle/>
          <a:p>
            <a:fld id="{1449AA12-8195-4182-A7AC-2E7E59DFBDAF}" type="datetimeFigureOut">
              <a:rPr lang="en-US" smtClean="0"/>
              <a:pPr/>
              <a:t>9/19/2024</a:t>
            </a:fld>
            <a:endParaRPr lang="en-US"/>
          </a:p>
        </p:txBody>
      </p:sp>
      <p:sp>
        <p:nvSpPr>
          <p:cNvPr id="4" name="Footer Placeholder 3">
            <a:extLst>
              <a:ext uri="{FF2B5EF4-FFF2-40B4-BE49-F238E27FC236}">
                <a16:creationId xmlns:a16="http://schemas.microsoft.com/office/drawing/2014/main" id="{56FC391C-232F-F4C8-2B33-1A1DE68548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58CAAD-90E6-DD32-B809-103F81CC393E}"/>
              </a:ext>
            </a:extLst>
          </p:cNvPr>
          <p:cNvSpPr>
            <a:spLocks noGrp="1"/>
          </p:cNvSpPr>
          <p:nvPr>
            <p:ph type="sldNum" sz="quarter" idx="12"/>
          </p:nvPr>
        </p:nvSpPr>
        <p:spPr/>
        <p:txBody>
          <a:bodyPr/>
          <a:lstStyle/>
          <a:p>
            <a:fld id="{14DFC975-2FD7-44A5-9E78-ECBA46156075}" type="slidenum">
              <a:rPr lang="en-US" smtClean="0"/>
              <a:pPr/>
              <a:t>‹#›</a:t>
            </a:fld>
            <a:endParaRPr lang="en-US"/>
          </a:p>
        </p:txBody>
      </p:sp>
    </p:spTree>
    <p:extLst>
      <p:ext uri="{BB962C8B-B14F-4D97-AF65-F5344CB8AC3E}">
        <p14:creationId xmlns:p14="http://schemas.microsoft.com/office/powerpoint/2010/main" val="2931104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FFCC35-59AA-0E5D-44EE-2A3E27064DC1}"/>
              </a:ext>
            </a:extLst>
          </p:cNvPr>
          <p:cNvSpPr>
            <a:spLocks noGrp="1"/>
          </p:cNvSpPr>
          <p:nvPr>
            <p:ph type="dt" sz="half" idx="10"/>
          </p:nvPr>
        </p:nvSpPr>
        <p:spPr/>
        <p:txBody>
          <a:bodyPr/>
          <a:lstStyle/>
          <a:p>
            <a:fld id="{1449AA12-8195-4182-A7AC-2E7E59DFBDAF}" type="datetimeFigureOut">
              <a:rPr lang="en-US" smtClean="0"/>
              <a:pPr/>
              <a:t>9/19/2024</a:t>
            </a:fld>
            <a:endParaRPr lang="en-US"/>
          </a:p>
        </p:txBody>
      </p:sp>
      <p:sp>
        <p:nvSpPr>
          <p:cNvPr id="3" name="Footer Placeholder 2">
            <a:extLst>
              <a:ext uri="{FF2B5EF4-FFF2-40B4-BE49-F238E27FC236}">
                <a16:creationId xmlns:a16="http://schemas.microsoft.com/office/drawing/2014/main" id="{925393D2-DCE6-B8BA-0D97-03C717EFB4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276F5F-700F-EDBD-2FA2-B5C1A2544E95}"/>
              </a:ext>
            </a:extLst>
          </p:cNvPr>
          <p:cNvSpPr>
            <a:spLocks noGrp="1"/>
          </p:cNvSpPr>
          <p:nvPr>
            <p:ph type="sldNum" sz="quarter" idx="12"/>
          </p:nvPr>
        </p:nvSpPr>
        <p:spPr/>
        <p:txBody>
          <a:bodyPr/>
          <a:lstStyle/>
          <a:p>
            <a:fld id="{14DFC975-2FD7-44A5-9E78-ECBA46156075}" type="slidenum">
              <a:rPr lang="en-US" smtClean="0"/>
              <a:pPr/>
              <a:t>‹#›</a:t>
            </a:fld>
            <a:endParaRPr lang="en-US"/>
          </a:p>
        </p:txBody>
      </p:sp>
    </p:spTree>
    <p:extLst>
      <p:ext uri="{BB962C8B-B14F-4D97-AF65-F5344CB8AC3E}">
        <p14:creationId xmlns:p14="http://schemas.microsoft.com/office/powerpoint/2010/main" val="469227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FC850-1693-67E3-0BF3-8760F97B3A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96FA1E-99B4-9123-9778-6F98E4308D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6D33E4-75B7-B2FB-C6E3-5001C878A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4E1B46-ECF7-9407-675B-09AF57F38389}"/>
              </a:ext>
            </a:extLst>
          </p:cNvPr>
          <p:cNvSpPr>
            <a:spLocks noGrp="1"/>
          </p:cNvSpPr>
          <p:nvPr>
            <p:ph type="dt" sz="half" idx="10"/>
          </p:nvPr>
        </p:nvSpPr>
        <p:spPr/>
        <p:txBody>
          <a:bodyPr/>
          <a:lstStyle/>
          <a:p>
            <a:fld id="{1449AA12-8195-4182-A7AC-2E7E59DFBDAF}" type="datetimeFigureOut">
              <a:rPr lang="en-US" smtClean="0"/>
              <a:pPr/>
              <a:t>9/19/2024</a:t>
            </a:fld>
            <a:endParaRPr lang="en-US"/>
          </a:p>
        </p:txBody>
      </p:sp>
      <p:sp>
        <p:nvSpPr>
          <p:cNvPr id="6" name="Footer Placeholder 5">
            <a:extLst>
              <a:ext uri="{FF2B5EF4-FFF2-40B4-BE49-F238E27FC236}">
                <a16:creationId xmlns:a16="http://schemas.microsoft.com/office/drawing/2014/main" id="{A4A94EBE-FA92-F037-2DE0-EB92A869E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6C9B37-23C9-957D-C09F-42DC0B8B34A7}"/>
              </a:ext>
            </a:extLst>
          </p:cNvPr>
          <p:cNvSpPr>
            <a:spLocks noGrp="1"/>
          </p:cNvSpPr>
          <p:nvPr>
            <p:ph type="sldNum" sz="quarter" idx="12"/>
          </p:nvPr>
        </p:nvSpPr>
        <p:spPr/>
        <p:txBody>
          <a:bodyPr/>
          <a:lstStyle/>
          <a:p>
            <a:fld id="{14DFC975-2FD7-44A5-9E78-ECBA46156075}" type="slidenum">
              <a:rPr lang="en-US" smtClean="0"/>
              <a:pPr/>
              <a:t>‹#›</a:t>
            </a:fld>
            <a:endParaRPr lang="en-US"/>
          </a:p>
        </p:txBody>
      </p:sp>
    </p:spTree>
    <p:extLst>
      <p:ext uri="{BB962C8B-B14F-4D97-AF65-F5344CB8AC3E}">
        <p14:creationId xmlns:p14="http://schemas.microsoft.com/office/powerpoint/2010/main" val="2729662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3C909-597E-8B47-901A-AC60B56D40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4B70A2-D498-62D4-FA74-FF6B412AC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B401AC-DCB4-F562-F120-F31D8E8EB3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AF25AA-EE51-6C4F-902B-98BB4C7C8CD5}"/>
              </a:ext>
            </a:extLst>
          </p:cNvPr>
          <p:cNvSpPr>
            <a:spLocks noGrp="1"/>
          </p:cNvSpPr>
          <p:nvPr>
            <p:ph type="dt" sz="half" idx="10"/>
          </p:nvPr>
        </p:nvSpPr>
        <p:spPr/>
        <p:txBody>
          <a:bodyPr/>
          <a:lstStyle/>
          <a:p>
            <a:fld id="{1449AA12-8195-4182-A7AC-2E7E59DFBDAF}" type="datetimeFigureOut">
              <a:rPr lang="en-US" smtClean="0"/>
              <a:pPr/>
              <a:t>9/19/2024</a:t>
            </a:fld>
            <a:endParaRPr lang="en-US"/>
          </a:p>
        </p:txBody>
      </p:sp>
      <p:sp>
        <p:nvSpPr>
          <p:cNvPr id="6" name="Footer Placeholder 5">
            <a:extLst>
              <a:ext uri="{FF2B5EF4-FFF2-40B4-BE49-F238E27FC236}">
                <a16:creationId xmlns:a16="http://schemas.microsoft.com/office/drawing/2014/main" id="{6E701DB6-8C64-A4A0-FF61-DA65426FB0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9E6FA-5674-633D-B555-48ABFD399423}"/>
              </a:ext>
            </a:extLst>
          </p:cNvPr>
          <p:cNvSpPr>
            <a:spLocks noGrp="1"/>
          </p:cNvSpPr>
          <p:nvPr>
            <p:ph type="sldNum" sz="quarter" idx="12"/>
          </p:nvPr>
        </p:nvSpPr>
        <p:spPr/>
        <p:txBody>
          <a:bodyPr/>
          <a:lstStyle/>
          <a:p>
            <a:fld id="{14DFC975-2FD7-44A5-9E78-ECBA46156075}" type="slidenum">
              <a:rPr lang="en-US" smtClean="0"/>
              <a:pPr/>
              <a:t>‹#›</a:t>
            </a:fld>
            <a:endParaRPr lang="en-US"/>
          </a:p>
        </p:txBody>
      </p:sp>
    </p:spTree>
    <p:extLst>
      <p:ext uri="{BB962C8B-B14F-4D97-AF65-F5344CB8AC3E}">
        <p14:creationId xmlns:p14="http://schemas.microsoft.com/office/powerpoint/2010/main" val="4256823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3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C9FD01-DAE9-0F80-4E3D-6FD0BDFF83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8C30A4-428B-7175-F932-C3AC52378C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B3944D-D419-5B7B-C2B6-37AFE64835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49AA12-8195-4182-A7AC-2E7E59DFBDAF}" type="datetimeFigureOut">
              <a:rPr lang="en-US" smtClean="0"/>
              <a:pPr/>
              <a:t>9/19/2024</a:t>
            </a:fld>
            <a:endParaRPr lang="en-US"/>
          </a:p>
        </p:txBody>
      </p:sp>
      <p:sp>
        <p:nvSpPr>
          <p:cNvPr id="5" name="Footer Placeholder 4">
            <a:extLst>
              <a:ext uri="{FF2B5EF4-FFF2-40B4-BE49-F238E27FC236}">
                <a16:creationId xmlns:a16="http://schemas.microsoft.com/office/drawing/2014/main" id="{89DEAC73-86A4-C130-4697-5777DFE06F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390AA36-2ECC-C9F6-0C0B-3B71766A9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65587132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74000"/>
          </a:schemeClr>
        </a:solidFill>
        <a:effectLst/>
      </p:bgPr>
    </p:bg>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2118049" y="307911"/>
            <a:ext cx="7828384" cy="783771"/>
          </a:xfrm>
        </p:spPr>
        <p:txBody>
          <a:bodyPr>
            <a:normAutofit/>
          </a:bodyPr>
          <a:lstStyle/>
          <a:p>
            <a:r>
              <a:rPr lang="en-US" sz="3200" b="1">
                <a:latin typeface="Times New Roman" panose="02020603050405020304" pitchFamily="18" charset="0"/>
                <a:cs typeface="Times New Roman" panose="02020603050405020304" pitchFamily="18" charset="0"/>
              </a:rPr>
              <a:t>INSURANCE POLICY MANAGEMENT </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2313993" y="1621972"/>
            <a:ext cx="6344816" cy="490914"/>
          </a:xfrm>
          <a:ln>
            <a:noFill/>
          </a:ln>
        </p:spPr>
        <p:txBody>
          <a:bodyPr>
            <a:normAutofit/>
          </a:bodyPr>
          <a:lstStyle/>
          <a:p>
            <a:r>
              <a:rPr lang="en-US">
                <a:latin typeface="Times New Roman" panose="02020603050405020304" pitchFamily="18" charset="0"/>
                <a:cs typeface="Times New Roman" panose="02020603050405020304" pitchFamily="18" charset="0"/>
              </a:rPr>
              <a:t>TEAM MEMBERS</a:t>
            </a:r>
          </a:p>
          <a:p>
            <a:endParaRPr lang="en-US">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70FD8D09-CF2B-1A8B-3D85-F92D52753ED2}"/>
              </a:ext>
            </a:extLst>
          </p:cNvPr>
          <p:cNvGraphicFramePr>
            <a:graphicFrameLocks noGrp="1"/>
          </p:cNvGraphicFramePr>
          <p:nvPr>
            <p:extLst>
              <p:ext uri="{D42A27DB-BD31-4B8C-83A1-F6EECF244321}">
                <p14:modId xmlns:p14="http://schemas.microsoft.com/office/powerpoint/2010/main" val="4203466941"/>
              </p:ext>
            </p:extLst>
          </p:nvPr>
        </p:nvGraphicFramePr>
        <p:xfrm>
          <a:off x="3174611" y="2402135"/>
          <a:ext cx="5715259" cy="2595880"/>
        </p:xfrm>
        <a:graphic>
          <a:graphicData uri="http://schemas.openxmlformats.org/drawingml/2006/table">
            <a:tbl>
              <a:tblPr firstRow="1" bandRow="1">
                <a:tableStyleId>{5C22544A-7EE6-4342-B048-85BDC9FD1C3A}</a:tableStyleId>
              </a:tblPr>
              <a:tblGrid>
                <a:gridCol w="2943348">
                  <a:extLst>
                    <a:ext uri="{9D8B030D-6E8A-4147-A177-3AD203B41FA5}">
                      <a16:colId xmlns:a16="http://schemas.microsoft.com/office/drawing/2014/main" val="3066200007"/>
                    </a:ext>
                  </a:extLst>
                </a:gridCol>
                <a:gridCol w="2771911">
                  <a:extLst>
                    <a:ext uri="{9D8B030D-6E8A-4147-A177-3AD203B41FA5}">
                      <a16:colId xmlns:a16="http://schemas.microsoft.com/office/drawing/2014/main" val="4128098307"/>
                    </a:ext>
                  </a:extLst>
                </a:gridCol>
              </a:tblGrid>
              <a:tr h="370840">
                <a:tc>
                  <a:txBody>
                    <a:bodyPr/>
                    <a:lstStyle/>
                    <a:p>
                      <a:r>
                        <a:rPr lang="en-US">
                          <a:solidFill>
                            <a:schemeClr val="tx1"/>
                          </a:solidFill>
                          <a:latin typeface="Times New Roman" panose="02020603050405020304" pitchFamily="18" charset="0"/>
                          <a:cs typeface="Times New Roman" panose="02020603050405020304" pitchFamily="18" charset="0"/>
                        </a:rPr>
                        <a:t>Employee ID </a:t>
                      </a:r>
                      <a:endParaRPr lang="en-US">
                        <a:solidFill>
                          <a:schemeClr val="tx1"/>
                        </a:solidFill>
                      </a:endParaRPr>
                    </a:p>
                  </a:txBody>
                  <a:tcPr>
                    <a:lnL w="0">
                      <a:noFill/>
                    </a:lnL>
                    <a:lnR w="0">
                      <a:noFill/>
                    </a:lnR>
                    <a:lnT w="0" cmpd="sng">
                      <a:noFill/>
                    </a:lnT>
                    <a:lnB w="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latin typeface="Times New Roman" panose="02020603050405020304" pitchFamily="18" charset="0"/>
                          <a:cs typeface="Times New Roman" panose="02020603050405020304" pitchFamily="18" charset="0"/>
                        </a:rPr>
                        <a:t>Name</a:t>
                      </a:r>
                    </a:p>
                  </a:txBody>
                  <a:tcPr>
                    <a:lnL w="0">
                      <a:noFill/>
                    </a:lnL>
                    <a:lnR w="0">
                      <a:noFill/>
                    </a:lnR>
                    <a:lnT w="0">
                      <a:noFill/>
                    </a:lnT>
                    <a:lnB w="0">
                      <a:noFill/>
                    </a:lnB>
                    <a:noFill/>
                  </a:tcPr>
                </a:tc>
                <a:extLst>
                  <a:ext uri="{0D108BD9-81ED-4DB2-BD59-A6C34878D82A}">
                    <a16:rowId xmlns:a16="http://schemas.microsoft.com/office/drawing/2014/main" val="243330654"/>
                  </a:ext>
                </a:extLst>
              </a:tr>
              <a:tr h="370840">
                <a:tc>
                  <a:txBody>
                    <a:bodyPr/>
                    <a:lstStyle/>
                    <a:p>
                      <a:r>
                        <a:rPr lang="en-US">
                          <a:latin typeface="Times New Roman" panose="02020603050405020304" pitchFamily="18" charset="0"/>
                          <a:cs typeface="Times New Roman" panose="02020603050405020304" pitchFamily="18" charset="0"/>
                        </a:rPr>
                        <a:t>2604476</a:t>
                      </a:r>
                      <a:endParaRPr lang="en-US"/>
                    </a:p>
                  </a:txBody>
                  <a:tcPr>
                    <a:lnL w="0" cmpd="sng">
                      <a:noFill/>
                    </a:lnL>
                    <a:lnR w="0" cmpd="sng">
                      <a:noFill/>
                    </a:lnR>
                    <a:lnT w="0" cmpd="sng">
                      <a:noFill/>
                    </a:lnT>
                    <a:lnB w="0" cmpd="sng">
                      <a:noFill/>
                    </a:lnB>
                    <a:lnTlToBr w="12700" cmpd="sng">
                      <a:noFill/>
                      <a:prstDash val="solid"/>
                    </a:lnTlToBr>
                    <a:lnBlToTr w="12700" cmpd="sng">
                      <a:noFill/>
                      <a:prstDash val="solid"/>
                    </a:lnBlToTr>
                    <a:noFill/>
                  </a:tcPr>
                </a:tc>
                <a:tc>
                  <a:txBody>
                    <a:bodyPr/>
                    <a:lstStyle/>
                    <a:p>
                      <a:r>
                        <a:rPr lang="en-US">
                          <a:latin typeface="Times New Roman" panose="02020603050405020304" pitchFamily="18" charset="0"/>
                          <a:cs typeface="Times New Roman" panose="02020603050405020304" pitchFamily="18" charset="0"/>
                        </a:rPr>
                        <a:t>Sreekanth Reddy </a:t>
                      </a:r>
                      <a:endParaRPr lang="en-US"/>
                    </a:p>
                  </a:txBody>
                  <a:tcPr>
                    <a:lnL w="0" cmpd="sng">
                      <a:noFill/>
                    </a:lnL>
                    <a:lnR w="0">
                      <a:noFill/>
                    </a:lnR>
                    <a:lnT w="0">
                      <a:noFill/>
                    </a:lnT>
                    <a:lnB w="0">
                      <a:noFill/>
                    </a:lnB>
                    <a:noFill/>
                  </a:tcPr>
                </a:tc>
                <a:extLst>
                  <a:ext uri="{0D108BD9-81ED-4DB2-BD59-A6C34878D82A}">
                    <a16:rowId xmlns:a16="http://schemas.microsoft.com/office/drawing/2014/main" val="2508676464"/>
                  </a:ext>
                </a:extLst>
              </a:tr>
              <a:tr h="370840">
                <a:tc>
                  <a:txBody>
                    <a:bodyPr/>
                    <a:lstStyle/>
                    <a:p>
                      <a:r>
                        <a:rPr lang="en-US">
                          <a:latin typeface="Times New Roman" panose="02020603050405020304" pitchFamily="18" charset="0"/>
                          <a:cs typeface="Times New Roman" panose="02020603050405020304" pitchFamily="18" charset="0"/>
                        </a:rPr>
                        <a:t>2604004</a:t>
                      </a:r>
                      <a:endParaRPr lang="en-US"/>
                    </a:p>
                  </a:txBody>
                  <a:tcPr>
                    <a:lnL w="0">
                      <a:noFill/>
                    </a:lnL>
                    <a:lnR w="0">
                      <a:noFill/>
                    </a:lnR>
                    <a:lnT w="0" cmpd="sng">
                      <a:noFill/>
                    </a:lnT>
                    <a:lnB w="0">
                      <a:noFill/>
                    </a:lnB>
                    <a:noFill/>
                  </a:tcPr>
                </a:tc>
                <a:tc>
                  <a:txBody>
                    <a:bodyPr/>
                    <a:lstStyle/>
                    <a:p>
                      <a:r>
                        <a:rPr lang="en-US">
                          <a:latin typeface="Times New Roman" panose="02020603050405020304" pitchFamily="18" charset="0"/>
                          <a:cs typeface="Times New Roman" panose="02020603050405020304" pitchFamily="18" charset="0"/>
                        </a:rPr>
                        <a:t>Pavan Kalyan </a:t>
                      </a:r>
                      <a:endParaRPr lang="en-US"/>
                    </a:p>
                  </a:txBody>
                  <a:tcPr>
                    <a:lnL w="0">
                      <a:noFill/>
                    </a:lnL>
                    <a:lnR w="0">
                      <a:noFill/>
                    </a:lnR>
                    <a:lnT w="0">
                      <a:noFill/>
                    </a:lnT>
                    <a:lnB w="0">
                      <a:noFill/>
                    </a:lnB>
                    <a:noFill/>
                  </a:tcPr>
                </a:tc>
                <a:extLst>
                  <a:ext uri="{0D108BD9-81ED-4DB2-BD59-A6C34878D82A}">
                    <a16:rowId xmlns:a16="http://schemas.microsoft.com/office/drawing/2014/main" val="99110084"/>
                  </a:ext>
                </a:extLst>
              </a:tr>
              <a:tr h="370840">
                <a:tc>
                  <a:txBody>
                    <a:bodyPr/>
                    <a:lstStyle/>
                    <a:p>
                      <a:r>
                        <a:rPr lang="en-US">
                          <a:latin typeface="Times New Roman" panose="02020603050405020304" pitchFamily="18" charset="0"/>
                          <a:cs typeface="Times New Roman" panose="02020603050405020304" pitchFamily="18" charset="0"/>
                        </a:rPr>
                        <a:t>2603944</a:t>
                      </a:r>
                      <a:endParaRPr lang="en-US"/>
                    </a:p>
                  </a:txBody>
                  <a:tcPr>
                    <a:lnL w="0">
                      <a:noFill/>
                    </a:lnL>
                    <a:lnR w="0">
                      <a:noFill/>
                    </a:lnR>
                    <a:lnT w="0">
                      <a:noFill/>
                    </a:lnT>
                    <a:lnB w="0">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Pavan Kumar</a:t>
                      </a:r>
                    </a:p>
                  </a:txBody>
                  <a:tcPr>
                    <a:lnL w="0">
                      <a:noFill/>
                    </a:lnL>
                    <a:lnR w="0">
                      <a:noFill/>
                    </a:lnR>
                    <a:lnT w="0">
                      <a:noFill/>
                    </a:lnT>
                    <a:lnB w="0" cmpd="sng">
                      <a:noFill/>
                    </a:lnB>
                    <a:noFill/>
                  </a:tcPr>
                </a:tc>
                <a:extLst>
                  <a:ext uri="{0D108BD9-81ED-4DB2-BD59-A6C34878D82A}">
                    <a16:rowId xmlns:a16="http://schemas.microsoft.com/office/drawing/2014/main" val="4017796016"/>
                  </a:ext>
                </a:extLst>
              </a:tr>
              <a:tr h="370840">
                <a:tc>
                  <a:txBody>
                    <a:bodyPr/>
                    <a:lstStyle/>
                    <a:p>
                      <a:r>
                        <a:rPr lang="en-US">
                          <a:latin typeface="Times New Roman" panose="02020603050405020304" pitchFamily="18" charset="0"/>
                          <a:cs typeface="Times New Roman" panose="02020603050405020304" pitchFamily="18" charset="0"/>
                        </a:rPr>
                        <a:t>2603416</a:t>
                      </a:r>
                      <a:endParaRPr lang="en-US"/>
                    </a:p>
                  </a:txBody>
                  <a:tcPr>
                    <a:lnL w="0">
                      <a:noFill/>
                    </a:lnL>
                    <a:lnR w="0" cmpd="sng">
                      <a:noFill/>
                    </a:lnR>
                    <a:lnT w="0">
                      <a:noFill/>
                    </a:lnT>
                    <a:lnB w="0">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Sahana</a:t>
                      </a:r>
                    </a:p>
                  </a:txBody>
                  <a:tcPr>
                    <a:lnL w="0" cmpd="sng">
                      <a:noFill/>
                    </a:lnL>
                    <a:lnR w="0" cmpd="sng">
                      <a:noFill/>
                    </a:lnR>
                    <a:lnT w="0" cmpd="sng">
                      <a:noFill/>
                    </a:lnT>
                    <a:lnB w="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320273"/>
                  </a:ext>
                </a:extLst>
              </a:tr>
              <a:tr h="370840">
                <a:tc>
                  <a:txBody>
                    <a:bodyPr/>
                    <a:lstStyle/>
                    <a:p>
                      <a:r>
                        <a:rPr lang="en-US">
                          <a:latin typeface="Times New Roman" panose="02020603050405020304" pitchFamily="18" charset="0"/>
                          <a:cs typeface="Times New Roman" panose="02020603050405020304" pitchFamily="18" charset="0"/>
                        </a:rPr>
                        <a:t>2604636</a:t>
                      </a:r>
                      <a:endParaRPr lang="en-US"/>
                    </a:p>
                  </a:txBody>
                  <a:tcPr>
                    <a:lnL w="0">
                      <a:noFill/>
                    </a:lnL>
                    <a:lnR w="0">
                      <a:noFill/>
                    </a:lnR>
                    <a:lnT w="0">
                      <a:noFill/>
                    </a:lnT>
                    <a:lnB w="0">
                      <a:noFill/>
                    </a:lnB>
                    <a:noFill/>
                  </a:tcPr>
                </a:tc>
                <a:tc>
                  <a:txBody>
                    <a:bodyPr/>
                    <a:lstStyle/>
                    <a:p>
                      <a:r>
                        <a:rPr lang="en-US">
                          <a:latin typeface="Times New Roman" panose="02020603050405020304" pitchFamily="18" charset="0"/>
                          <a:cs typeface="Times New Roman" panose="02020603050405020304" pitchFamily="18" charset="0"/>
                        </a:rPr>
                        <a:t>Sudha</a:t>
                      </a:r>
                      <a:endParaRPr lang="en-US"/>
                    </a:p>
                  </a:txBody>
                  <a:tcPr>
                    <a:lnL w="0">
                      <a:noFill/>
                    </a:lnL>
                    <a:lnR w="0">
                      <a:noFill/>
                    </a:lnR>
                    <a:lnT w="0" cmpd="sng">
                      <a:noFill/>
                    </a:lnT>
                    <a:lnB w="0">
                      <a:noFill/>
                    </a:lnB>
                    <a:noFill/>
                  </a:tcPr>
                </a:tc>
                <a:extLst>
                  <a:ext uri="{0D108BD9-81ED-4DB2-BD59-A6C34878D82A}">
                    <a16:rowId xmlns:a16="http://schemas.microsoft.com/office/drawing/2014/main" val="3914425883"/>
                  </a:ext>
                </a:extLst>
              </a:tr>
              <a:tr h="370840">
                <a:tc>
                  <a:txBody>
                    <a:bodyPr/>
                    <a:lstStyle/>
                    <a:p>
                      <a:r>
                        <a:rPr lang="en-US">
                          <a:latin typeface="Times New Roman" panose="02020603050405020304" pitchFamily="18" charset="0"/>
                          <a:cs typeface="Times New Roman" panose="02020603050405020304" pitchFamily="18" charset="0"/>
                        </a:rPr>
                        <a:t>2603937</a:t>
                      </a:r>
                      <a:endParaRPr lang="en-US"/>
                    </a:p>
                  </a:txBody>
                  <a:tcPr>
                    <a:lnL w="0">
                      <a:noFill/>
                    </a:lnL>
                    <a:lnR w="0">
                      <a:noFill/>
                    </a:lnR>
                    <a:lnT w="0">
                      <a:noFill/>
                    </a:lnT>
                    <a:lnB w="0">
                      <a:noFill/>
                    </a:lnB>
                    <a:noFill/>
                  </a:tcPr>
                </a:tc>
                <a:tc>
                  <a:txBody>
                    <a:bodyPr/>
                    <a:lstStyle/>
                    <a:p>
                      <a:r>
                        <a:rPr lang="en-US">
                          <a:latin typeface="Times New Roman"/>
                          <a:cs typeface="Times New Roman"/>
                        </a:rPr>
                        <a:t>Reegan</a:t>
                      </a:r>
                    </a:p>
                  </a:txBody>
                  <a:tcPr>
                    <a:lnL w="0">
                      <a:noFill/>
                    </a:lnL>
                    <a:lnR w="0">
                      <a:noFill/>
                    </a:lnR>
                    <a:lnT w="0">
                      <a:noFill/>
                    </a:lnT>
                    <a:lnB w="0">
                      <a:noFill/>
                    </a:lnB>
                    <a:noFill/>
                  </a:tcPr>
                </a:tc>
                <a:extLst>
                  <a:ext uri="{0D108BD9-81ED-4DB2-BD59-A6C34878D82A}">
                    <a16:rowId xmlns:a16="http://schemas.microsoft.com/office/drawing/2014/main" val="3104148998"/>
                  </a:ext>
                </a:extLst>
              </a:tr>
            </a:tbl>
          </a:graphicData>
        </a:graphic>
      </p:graphicFrame>
    </p:spTree>
    <p:extLst>
      <p:ext uri="{BB962C8B-B14F-4D97-AF65-F5344CB8AC3E}">
        <p14:creationId xmlns:p14="http://schemas.microsoft.com/office/powerpoint/2010/main" val="328239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436914"/>
            <a:ext cx="10030407" cy="3545634"/>
          </a:xfrm>
          <a:ln>
            <a:noFill/>
          </a:ln>
        </p:spPr>
        <p:txBody>
          <a:bodyPr>
            <a:normAutofit/>
          </a:bodyPr>
          <a:lstStyle/>
          <a:p>
            <a:pPr marL="457200" indent="-457200" algn="l">
              <a:lnSpc>
                <a:spcPct val="150000"/>
              </a:lnSpc>
              <a:buAutoNum type="arabicPeriod" startAt="2"/>
            </a:pPr>
            <a:r>
              <a:rPr lang="en-US" sz="2000" b="1">
                <a:latin typeface="Times New Roman" panose="02020603050405020304" pitchFamily="18" charset="0"/>
                <a:cs typeface="Times New Roman" panose="02020603050405020304" pitchFamily="18" charset="0"/>
              </a:rPr>
              <a:t>Create Admin Account</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Admins have the ability to create new admin accounts, ensuring that multiple administrators can manage the platform.</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Admins need to fill in the required details (username, email, password) to create another admin.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Admin account creation can be restricted based on predefined roles and privileges.</a:t>
            </a:r>
          </a:p>
          <a:p>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049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951722" y="223935"/>
            <a:ext cx="4805266" cy="709127"/>
          </a:xfrm>
        </p:spPr>
        <p:txBody>
          <a:bodyPr>
            <a:normAutofit/>
          </a:bodyPr>
          <a:lstStyle/>
          <a:p>
            <a:r>
              <a:rPr lang="en-US" sz="2400" b="1" dirty="0">
                <a:latin typeface="Times New Roman" panose="02020603050405020304" pitchFamily="18" charset="0"/>
                <a:cs typeface="Times New Roman" panose="02020603050405020304" pitchFamily="18" charset="0"/>
              </a:rPr>
              <a:t>ADMIN REGISTRATION PAGE</a:t>
            </a:r>
          </a:p>
        </p:txBody>
      </p:sp>
      <p:pic>
        <p:nvPicPr>
          <p:cNvPr id="5" name="Picture 4" descr="A screenshot of a computer&#10;&#10;Description automatically generated">
            <a:extLst>
              <a:ext uri="{FF2B5EF4-FFF2-40B4-BE49-F238E27FC236}">
                <a16:creationId xmlns:a16="http://schemas.microsoft.com/office/drawing/2014/main" id="{D44BCF19-08C0-AF24-5645-BF20ADF79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37" y="1399592"/>
            <a:ext cx="9386596" cy="4982547"/>
          </a:xfrm>
          <a:prstGeom prst="rect">
            <a:avLst/>
          </a:prstGeom>
        </p:spPr>
      </p:pic>
    </p:spTree>
    <p:extLst>
      <p:ext uri="{BB962C8B-B14F-4D97-AF65-F5344CB8AC3E}">
        <p14:creationId xmlns:p14="http://schemas.microsoft.com/office/powerpoint/2010/main" val="133179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877078" y="401218"/>
            <a:ext cx="5047861" cy="531844"/>
          </a:xfrm>
        </p:spPr>
        <p:txBody>
          <a:bodyPr>
            <a:normAutofit/>
          </a:bodyPr>
          <a:lstStyle/>
          <a:p>
            <a:r>
              <a:rPr lang="en-US" sz="2400" b="1" dirty="0">
                <a:latin typeface="Times New Roman" panose="02020603050405020304" pitchFamily="18" charset="0"/>
                <a:cs typeface="Times New Roman" panose="02020603050405020304" pitchFamily="18" charset="0"/>
              </a:rPr>
              <a:t>ADMIN REGISTRATION PAGE</a:t>
            </a:r>
          </a:p>
        </p:txBody>
      </p:sp>
      <p:pic>
        <p:nvPicPr>
          <p:cNvPr id="5" name="Picture 4" descr="A screenshot of a computer&#10;&#10;Description automatically generated">
            <a:extLst>
              <a:ext uri="{FF2B5EF4-FFF2-40B4-BE49-F238E27FC236}">
                <a16:creationId xmlns:a16="http://schemas.microsoft.com/office/drawing/2014/main" id="{EB0A6D74-7E9F-E5E1-EA5F-EA138DA7E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352" y="1175657"/>
            <a:ext cx="10310326" cy="5029200"/>
          </a:xfrm>
          <a:prstGeom prst="rect">
            <a:avLst/>
          </a:prstGeom>
        </p:spPr>
      </p:pic>
    </p:spTree>
    <p:extLst>
      <p:ext uri="{BB962C8B-B14F-4D97-AF65-F5344CB8AC3E}">
        <p14:creationId xmlns:p14="http://schemas.microsoft.com/office/powerpoint/2010/main" val="107455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436913"/>
            <a:ext cx="10030407" cy="4457859"/>
          </a:xfrm>
          <a:ln>
            <a:noFill/>
          </a:ln>
        </p:spPr>
        <p:txBody>
          <a:bodyPr>
            <a:normAutofit/>
          </a:bodyPr>
          <a:lstStyle/>
          <a:p>
            <a:pPr algn="l">
              <a:lnSpc>
                <a:spcPct val="150000"/>
              </a:lnSpc>
            </a:pPr>
            <a:r>
              <a:rPr lang="en-US" sz="2000" b="1" dirty="0">
                <a:latin typeface="Times New Roman" panose="02020603050405020304" pitchFamily="18" charset="0"/>
                <a:cs typeface="Times New Roman" panose="02020603050405020304" pitchFamily="18" charset="0"/>
              </a:rPr>
              <a:t>3.   View/Delete customer</a:t>
            </a:r>
          </a:p>
          <a:p>
            <a:pPr marL="342900" indent="-342900" algn="l" rtl="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View:</a:t>
            </a:r>
            <a:r>
              <a:rPr lang="en-US" sz="2000" dirty="0">
                <a:latin typeface="Times New Roman" panose="02020603050405020304" pitchFamily="18" charset="0"/>
                <a:cs typeface="Times New Roman" panose="02020603050405020304" pitchFamily="18" charset="0"/>
              </a:rPr>
              <a:t> Admins can access a list of all registered customers, including their personal information and associated policies.</a:t>
            </a:r>
          </a:p>
          <a:p>
            <a:pPr marL="342900" indent="-342900" algn="l" rtl="0">
              <a:lnSpc>
                <a:spcPct val="150000"/>
              </a:lnSpc>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Delete:</a:t>
            </a:r>
            <a:r>
              <a:rPr lang="en-US" sz="2000" dirty="0">
                <a:latin typeface="Times New Roman" panose="02020603050405020304" pitchFamily="18" charset="0"/>
                <a:cs typeface="Times New Roman" panose="02020603050405020304" pitchFamily="18" charset="0"/>
              </a:rPr>
              <a:t> Admins can remove customer records from the system.</a:t>
            </a:r>
          </a:p>
          <a:p>
            <a:pPr marL="342900" indent="-342900" algn="l" rtl="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customer management dashboard showing customer details with edit and delete functionalities.</a:t>
            </a: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816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Network connection abstract against a white background">
            <a:extLst>
              <a:ext uri="{FF2B5EF4-FFF2-40B4-BE49-F238E27FC236}">
                <a16:creationId xmlns:a16="http://schemas.microsoft.com/office/drawing/2014/main" id="{13E85EA5-0F0F-B97B-ECFB-E3B0F7CB24CA}"/>
              </a:ext>
            </a:extLst>
          </p:cNvPr>
          <p:cNvPicPr>
            <a:picLocks noGrp="1" noChangeAspect="1"/>
          </p:cNvPicPr>
          <p:nvPr>
            <p:ph idx="1"/>
          </p:nvPr>
        </p:nvPicPr>
        <p:blipFill>
          <a:blip r:embed="rId2">
            <a:alphaModFix amt="50000"/>
          </a:blip>
          <a:srcRect t="15730"/>
          <a:stretch/>
        </p:blipFill>
        <p:spPr>
          <a:xfrm>
            <a:off x="0" y="0"/>
            <a:ext cx="12275260" cy="685799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EB89B4C-674C-D25B-B49E-5ABE74DAD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545" y="1003177"/>
            <a:ext cx="10520038" cy="5273336"/>
          </a:xfrm>
          <a:prstGeom prst="rect">
            <a:avLst/>
          </a:prstGeom>
        </p:spPr>
      </p:pic>
    </p:spTree>
    <p:extLst>
      <p:ext uri="{BB962C8B-B14F-4D97-AF65-F5344CB8AC3E}">
        <p14:creationId xmlns:p14="http://schemas.microsoft.com/office/powerpoint/2010/main" val="1729099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3"/>
            <a:ext cx="10030407" cy="4607510"/>
          </a:xfrm>
          <a:ln>
            <a:noFill/>
          </a:ln>
        </p:spPr>
        <p:txBody>
          <a:bodyPr>
            <a:normAutofit/>
          </a:bodyPr>
          <a:lstStyle/>
          <a:p>
            <a:pPr algn="l"/>
            <a:endParaRPr lang="en-US" sz="2000" b="1">
              <a:latin typeface="Times New Roman" panose="02020603050405020304" pitchFamily="18" charset="0"/>
              <a:cs typeface="Times New Roman" panose="02020603050405020304" pitchFamily="18" charset="0"/>
            </a:endParaRPr>
          </a:p>
          <a:p>
            <a:pPr algn="l">
              <a:lnSpc>
                <a:spcPct val="150000"/>
              </a:lnSpc>
            </a:pPr>
            <a:r>
              <a:rPr lang="en-US" sz="2000" b="1">
                <a:latin typeface="Times New Roman" panose="02020603050405020304" pitchFamily="18" charset="0"/>
                <a:cs typeface="Times New Roman" panose="02020603050405020304" pitchFamily="18" charset="0"/>
              </a:rPr>
              <a:t>4.   View/Add/Update/Delete policy category like Life, Health, Motor, Travel </a:t>
            </a:r>
          </a:p>
          <a:p>
            <a:pPr marL="342900" indent="-342900" algn="l" rtl="0">
              <a:lnSpc>
                <a:spcPct val="150000"/>
              </a:lnSpc>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View: </a:t>
            </a:r>
            <a:r>
              <a:rPr lang="en-US" sz="2000">
                <a:latin typeface="Times New Roman" panose="02020603050405020304" pitchFamily="18" charset="0"/>
                <a:cs typeface="Times New Roman" panose="02020603050405020304" pitchFamily="18" charset="0"/>
              </a:rPr>
              <a:t>Admins can see all existing policy categories (e.g., Life, Health, Motor, Travel).</a:t>
            </a:r>
          </a:p>
          <a:p>
            <a:pPr marL="342900" indent="-342900" algn="l" rtl="0">
              <a:lnSpc>
                <a:spcPct val="150000"/>
              </a:lnSpc>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Add: </a:t>
            </a:r>
            <a:r>
              <a:rPr lang="en-US" sz="2000">
                <a:latin typeface="Times New Roman" panose="02020603050405020304" pitchFamily="18" charset="0"/>
                <a:cs typeface="Times New Roman" panose="02020603050405020304" pitchFamily="18" charset="0"/>
              </a:rPr>
              <a:t>Admins can add new categories (e.g., Home, Education) as the insurance offerings expand.</a:t>
            </a:r>
          </a:p>
          <a:p>
            <a:pPr marL="342900" indent="-342900" algn="l" rtl="0">
              <a:lnSpc>
                <a:spcPct val="150000"/>
              </a:lnSpc>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Update/Delete: </a:t>
            </a:r>
            <a:r>
              <a:rPr lang="en-US" sz="2000">
                <a:latin typeface="Times New Roman" panose="02020603050405020304" pitchFamily="18" charset="0"/>
                <a:cs typeface="Times New Roman" panose="02020603050405020304" pitchFamily="18" charset="0"/>
              </a:rPr>
              <a:t>Existing categories can be updated or deleted as required.</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 category management page where admins can manage categories and subcategories.</a:t>
            </a:r>
          </a:p>
          <a:p>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196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970384" y="401218"/>
            <a:ext cx="3181739" cy="531844"/>
          </a:xfrm>
        </p:spPr>
        <p:txBody>
          <a:bodyPr>
            <a:normAutofit/>
          </a:bodyPr>
          <a:lstStyle/>
          <a:p>
            <a:r>
              <a:rPr lang="en-US" sz="2400" b="1" dirty="0">
                <a:latin typeface="Times New Roman" panose="02020603050405020304" pitchFamily="18" charset="0"/>
                <a:cs typeface="Times New Roman" panose="02020603050405020304" pitchFamily="18" charset="0"/>
              </a:rPr>
              <a:t>ADD POLICY PAGE</a:t>
            </a:r>
          </a:p>
        </p:txBody>
      </p:sp>
      <p:pic>
        <p:nvPicPr>
          <p:cNvPr id="5" name="Picture 4" descr="A screenshot of a computer&#10;&#10;Description automatically generated">
            <a:extLst>
              <a:ext uri="{FF2B5EF4-FFF2-40B4-BE49-F238E27FC236}">
                <a16:creationId xmlns:a16="http://schemas.microsoft.com/office/drawing/2014/main" id="{C55CE7DC-CA78-21C1-E2A9-6F3C13D82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384" y="1184987"/>
            <a:ext cx="9442579" cy="5066587"/>
          </a:xfrm>
          <a:prstGeom prst="rect">
            <a:avLst/>
          </a:prstGeom>
        </p:spPr>
      </p:pic>
    </p:spTree>
    <p:extLst>
      <p:ext uri="{BB962C8B-B14F-4D97-AF65-F5344CB8AC3E}">
        <p14:creationId xmlns:p14="http://schemas.microsoft.com/office/powerpoint/2010/main" val="157638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718456" y="401218"/>
            <a:ext cx="3648271" cy="531844"/>
          </a:xfrm>
        </p:spPr>
        <p:txBody>
          <a:bodyPr>
            <a:normAutofit/>
          </a:bodyPr>
          <a:lstStyle/>
          <a:p>
            <a:r>
              <a:rPr lang="en-US" sz="2400" b="1" dirty="0">
                <a:latin typeface="Times New Roman" panose="02020603050405020304" pitchFamily="18" charset="0"/>
                <a:cs typeface="Times New Roman" panose="02020603050405020304" pitchFamily="18" charset="0"/>
              </a:rPr>
              <a:t>UPDATE POLICY PAGE</a:t>
            </a:r>
          </a:p>
        </p:txBody>
      </p:sp>
      <p:pic>
        <p:nvPicPr>
          <p:cNvPr id="5" name="Picture 4" descr="A screenshot of a computer&#10;&#10;Description automatically generated">
            <a:extLst>
              <a:ext uri="{FF2B5EF4-FFF2-40B4-BE49-F238E27FC236}">
                <a16:creationId xmlns:a16="http://schemas.microsoft.com/office/drawing/2014/main" id="{6C0484F4-2260-8390-814E-4F40D71FE7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6" y="1156996"/>
            <a:ext cx="10366311" cy="5056479"/>
          </a:xfrm>
          <a:prstGeom prst="rect">
            <a:avLst/>
          </a:prstGeom>
        </p:spPr>
      </p:pic>
    </p:spTree>
    <p:extLst>
      <p:ext uri="{BB962C8B-B14F-4D97-AF65-F5344CB8AC3E}">
        <p14:creationId xmlns:p14="http://schemas.microsoft.com/office/powerpoint/2010/main" val="255036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718458" y="401218"/>
            <a:ext cx="3844212" cy="531844"/>
          </a:xfrm>
        </p:spPr>
        <p:txBody>
          <a:bodyPr>
            <a:normAutofit/>
          </a:bodyPr>
          <a:lstStyle/>
          <a:p>
            <a:r>
              <a:rPr lang="en-US" sz="2400" b="1" dirty="0">
                <a:latin typeface="Times New Roman" panose="02020603050405020304" pitchFamily="18" charset="0"/>
                <a:cs typeface="Times New Roman" panose="02020603050405020304" pitchFamily="18" charset="0"/>
              </a:rPr>
              <a:t>DELETE POLICY PAGE</a:t>
            </a:r>
          </a:p>
        </p:txBody>
      </p:sp>
      <p:pic>
        <p:nvPicPr>
          <p:cNvPr id="5" name="Picture 4" descr="A screenshot of a computer&#10;&#10;Description automatically generated">
            <a:extLst>
              <a:ext uri="{FF2B5EF4-FFF2-40B4-BE49-F238E27FC236}">
                <a16:creationId xmlns:a16="http://schemas.microsoft.com/office/drawing/2014/main" id="{56619674-670E-3854-25B3-DF83DD08B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408" y="1147665"/>
            <a:ext cx="10319657" cy="5059460"/>
          </a:xfrm>
          <a:prstGeom prst="rect">
            <a:avLst/>
          </a:prstGeom>
        </p:spPr>
      </p:pic>
    </p:spTree>
    <p:extLst>
      <p:ext uri="{BB962C8B-B14F-4D97-AF65-F5344CB8AC3E}">
        <p14:creationId xmlns:p14="http://schemas.microsoft.com/office/powerpoint/2010/main" val="217065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2"/>
            <a:ext cx="10312863" cy="5028587"/>
          </a:xfrm>
          <a:ln>
            <a:noFill/>
          </a:ln>
        </p:spPr>
        <p:txBody>
          <a:bodyPr>
            <a:normAutofit/>
          </a:bodyPr>
          <a:lstStyle/>
          <a:p>
            <a:pPr algn="l">
              <a:lnSpc>
                <a:spcPct val="150000"/>
              </a:lnSpc>
            </a:pPr>
            <a:r>
              <a:rPr lang="en-US" sz="2000" b="1">
                <a:latin typeface="Times New Roman" panose="02020603050405020304" pitchFamily="18" charset="0"/>
                <a:cs typeface="Times New Roman" panose="02020603050405020304" pitchFamily="18" charset="0"/>
              </a:rPr>
              <a:t>5.   View/Add/Update/Delete /Approve policy</a:t>
            </a:r>
          </a:p>
          <a:p>
            <a:pPr marL="342900" indent="-342900" algn="l" rtl="0">
              <a:lnSpc>
                <a:spcPct val="150000"/>
              </a:lnSpc>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View: </a:t>
            </a:r>
            <a:r>
              <a:rPr lang="en-US" sz="2000">
                <a:latin typeface="Times New Roman" panose="02020603050405020304" pitchFamily="18" charset="0"/>
                <a:cs typeface="Times New Roman" panose="02020603050405020304" pitchFamily="18" charset="0"/>
              </a:rPr>
              <a:t>Admins can view all the policies associated with different categories.</a:t>
            </a:r>
          </a:p>
          <a:p>
            <a:pPr marL="342900" indent="-342900" algn="l" rtl="0">
              <a:lnSpc>
                <a:spcPct val="150000"/>
              </a:lnSpc>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Add:</a:t>
            </a:r>
            <a:r>
              <a:rPr lang="en-US" sz="2000">
                <a:latin typeface="Times New Roman" panose="02020603050405020304" pitchFamily="18" charset="0"/>
                <a:cs typeface="Times New Roman" panose="02020603050405020304" pitchFamily="18" charset="0"/>
              </a:rPr>
              <a:t> Admins can add new policies, providing details like policy name, premium, duration, and terms.</a:t>
            </a:r>
          </a:p>
          <a:p>
            <a:pPr marL="342900" indent="-342900" algn="l" rtl="0">
              <a:lnSpc>
                <a:spcPct val="150000"/>
              </a:lnSpc>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Update/Delete: </a:t>
            </a:r>
            <a:r>
              <a:rPr lang="en-US" sz="2000">
                <a:latin typeface="Times New Roman" panose="02020603050405020304" pitchFamily="18" charset="0"/>
                <a:cs typeface="Times New Roman" panose="02020603050405020304" pitchFamily="18" charset="0"/>
              </a:rPr>
              <a:t>Admins can modify or delete existing policies if there are changes in coverage or if the policy is no longer available.</a:t>
            </a:r>
          </a:p>
          <a:p>
            <a:pPr marL="342900" indent="-342900" algn="l" rtl="0">
              <a:lnSpc>
                <a:spcPct val="150000"/>
              </a:lnSpc>
              <a:buFont typeface="Wingdings" panose="05000000000000000000" pitchFamily="2" charset="2"/>
              <a:buChar char="Ø"/>
            </a:pPr>
            <a:r>
              <a:rPr lang="en-US" sz="2000" b="1">
                <a:latin typeface="Times New Roman" panose="02020603050405020304" pitchFamily="18" charset="0"/>
                <a:cs typeface="Times New Roman" panose="02020603050405020304" pitchFamily="18" charset="0"/>
              </a:rPr>
              <a:t>Approve: </a:t>
            </a:r>
            <a:r>
              <a:rPr lang="en-US" sz="2000">
                <a:latin typeface="Times New Roman" panose="02020603050405020304" pitchFamily="18" charset="0"/>
                <a:cs typeface="Times New Roman" panose="02020603050405020304" pitchFamily="18" charset="0"/>
              </a:rPr>
              <a:t>Admins can approve or reject policies applied by customers.</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Policies are displayed in a list view, with CRUD (Create, Read, Update, Delete) options for each policy and an approval button for pending requests.</a:t>
            </a:r>
          </a:p>
          <a:p>
            <a:endParaRPr lang="en-US"/>
          </a:p>
          <a:p>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79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709128" y="513183"/>
            <a:ext cx="3946848" cy="1082351"/>
          </a:xfrm>
        </p:spPr>
        <p:txBody>
          <a:bodyPr>
            <a:normAutofit/>
          </a:bodyPr>
          <a:lstStyle/>
          <a:p>
            <a:r>
              <a:rPr lang="en-US" sz="3600" b="1">
                <a:latin typeface="Times New Roman" panose="02020603050405020304" pitchFamily="18" charset="0"/>
                <a:cs typeface="Times New Roman" panose="02020603050405020304" pitchFamily="18" charset="0"/>
              </a:rPr>
              <a:t>INTRODUCTION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643812" y="1894114"/>
            <a:ext cx="11000792" cy="4133462"/>
          </a:xfrm>
          <a:ln>
            <a:noFill/>
          </a:ln>
        </p:spPr>
        <p:txBody>
          <a:bodyPr>
            <a:normAutofit/>
          </a:bodyPr>
          <a:lstStyle/>
          <a:p>
            <a:pPr algn="l">
              <a:lnSpc>
                <a:spcPct val="150000"/>
              </a:lnSpc>
            </a:pPr>
            <a:r>
              <a:rPr lang="en-US" sz="2000">
                <a:latin typeface="Times New Roman" panose="02020603050405020304" pitchFamily="18" charset="0"/>
                <a:cs typeface="Times New Roman" panose="02020603050405020304" pitchFamily="18" charset="0"/>
              </a:rPr>
              <a:t>The Insurance Management System is a comprehensive web application developed to streamline and digitize the management of insurance policies, catering to both insurance administrators and customers. The goal of this project is to create a robust, dynamic, and secure system where the admin can efficiently manage policies and categories, while customers can easily browse, apply for, and track their insurance policies. Built using Angular for the front-end, Spring Boot for the server-side logic, and MySQL for data storage, the system ensures smooth and intuitive management of insurance services. This project aims to improve the operational efficiency of insurance companies and provide a seamless user experience to customers, ensuring a transparent, accessible, and reliable insurance management platform.</a:t>
            </a:r>
          </a:p>
          <a:p>
            <a:pPr algn="l"/>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69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8282"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dirty="0">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3"/>
            <a:ext cx="10030407" cy="4607510"/>
          </a:xfrm>
          <a:ln>
            <a:noFill/>
          </a:ln>
        </p:spPr>
        <p:txBody>
          <a:bodyPr>
            <a:normAutofit/>
          </a:bodyPr>
          <a:lstStyle/>
          <a:p>
            <a:pPr algn="l"/>
            <a:endParaRPr lang="en-US" sz="2000" b="1">
              <a:latin typeface="Times New Roman" panose="02020603050405020304" pitchFamily="18" charset="0"/>
              <a:cs typeface="Times New Roman" panose="02020603050405020304" pitchFamily="18" charset="0"/>
            </a:endParaRPr>
          </a:p>
          <a:p>
            <a:pPr algn="l">
              <a:lnSpc>
                <a:spcPct val="150000"/>
              </a:lnSpc>
            </a:pPr>
            <a:r>
              <a:rPr lang="en-US" sz="2000" b="1">
                <a:latin typeface="Times New Roman" panose="02020603050405020304" pitchFamily="18" charset="0"/>
                <a:cs typeface="Times New Roman" panose="02020603050405020304" pitchFamily="18" charset="0"/>
              </a:rPr>
              <a:t>6.   View total policy holder, approved policy holder, disapproved policy holder</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Admins can view a summary of all policyholders, including:</a:t>
            </a:r>
          </a:p>
          <a:p>
            <a:pPr algn="l" rtl="0">
              <a:lnSpc>
                <a:spcPct val="150000"/>
              </a:lnSpc>
            </a:pPr>
            <a:r>
              <a:rPr lang="en-US" sz="2000">
                <a:latin typeface="Times New Roman" panose="02020603050405020304" pitchFamily="18" charset="0"/>
                <a:cs typeface="Times New Roman" panose="02020603050405020304" pitchFamily="18" charset="0"/>
              </a:rPr>
              <a:t>      Total number of policyholders.</a:t>
            </a:r>
          </a:p>
          <a:p>
            <a:pPr algn="l" rtl="0">
              <a:lnSpc>
                <a:spcPct val="150000"/>
              </a:lnSpc>
            </a:pPr>
            <a:r>
              <a:rPr lang="en-US" sz="2000">
                <a:latin typeface="Times New Roman" panose="02020603050405020304" pitchFamily="18" charset="0"/>
                <a:cs typeface="Times New Roman" panose="02020603050405020304" pitchFamily="18" charset="0"/>
              </a:rPr>
              <a:t>      Number of policies that have been approved.</a:t>
            </a:r>
          </a:p>
          <a:p>
            <a:pPr algn="l" rtl="0">
              <a:lnSpc>
                <a:spcPct val="150000"/>
              </a:lnSpc>
            </a:pPr>
            <a:r>
              <a:rPr lang="en-US" sz="2000">
                <a:latin typeface="Times New Roman" panose="02020603050405020304" pitchFamily="18" charset="0"/>
                <a:cs typeface="Times New Roman" panose="02020603050405020304" pitchFamily="18" charset="0"/>
              </a:rPr>
              <a:t>      Number of policies that have been disapproved.</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 dashboard feature that provides a quick overview of this information with detailed reports.</a:t>
            </a:r>
          </a:p>
          <a:p>
            <a:endParaRPr lang="en-US"/>
          </a:p>
        </p:txBody>
      </p:sp>
    </p:spTree>
    <p:extLst>
      <p:ext uri="{BB962C8B-B14F-4D97-AF65-F5344CB8AC3E}">
        <p14:creationId xmlns:p14="http://schemas.microsoft.com/office/powerpoint/2010/main" val="268259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251927" y="641350"/>
            <a:ext cx="5962261" cy="291712"/>
          </a:xfrm>
        </p:spPr>
        <p:txBody>
          <a:bodyPr>
            <a:normAutofit fontScale="90000"/>
          </a:bodyPr>
          <a:lstStyle/>
          <a:p>
            <a:r>
              <a:rPr lang="en-US" sz="2400" b="1" dirty="0">
                <a:latin typeface="Times New Roman" panose="02020603050405020304" pitchFamily="18" charset="0"/>
                <a:cs typeface="Times New Roman" panose="02020603050405020304" pitchFamily="18" charset="0"/>
              </a:rPr>
              <a:t>POLICY APPROVE DISAPPROVE PAGE</a:t>
            </a:r>
          </a:p>
        </p:txBody>
      </p:sp>
      <p:pic>
        <p:nvPicPr>
          <p:cNvPr id="5" name="Picture 4" descr="A screenshot of a computer&#10;&#10;Description automatically generated">
            <a:extLst>
              <a:ext uri="{FF2B5EF4-FFF2-40B4-BE49-F238E27FC236}">
                <a16:creationId xmlns:a16="http://schemas.microsoft.com/office/drawing/2014/main" id="{752AA503-9D31-12DB-0806-DC65CB9EB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159" y="1334270"/>
            <a:ext cx="10217022" cy="4882380"/>
          </a:xfrm>
          <a:prstGeom prst="rect">
            <a:avLst/>
          </a:prstGeom>
        </p:spPr>
      </p:pic>
    </p:spTree>
    <p:extLst>
      <p:ext uri="{BB962C8B-B14F-4D97-AF65-F5344CB8AC3E}">
        <p14:creationId xmlns:p14="http://schemas.microsoft.com/office/powerpoint/2010/main" val="315292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dirty="0">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3"/>
            <a:ext cx="10030407" cy="4607510"/>
          </a:xfrm>
          <a:ln>
            <a:noFill/>
          </a:ln>
        </p:spPr>
        <p:txBody>
          <a:bodyPr>
            <a:normAutofit/>
          </a:bodyPr>
          <a:lstStyle/>
          <a:p>
            <a:pPr algn="l">
              <a:lnSpc>
                <a:spcPct val="150000"/>
              </a:lnSpc>
            </a:pPr>
            <a:r>
              <a:rPr lang="en-US" sz="2000" b="1" dirty="0">
                <a:latin typeface="Times New Roman" panose="02020603050405020304" pitchFamily="18" charset="0"/>
                <a:cs typeface="Times New Roman" panose="02020603050405020304" pitchFamily="18" charset="0"/>
              </a:rPr>
              <a:t>7.    Approve policy, applied by customer</a:t>
            </a:r>
          </a:p>
          <a:p>
            <a:pPr marL="342900" indent="-342900" algn="l" rtl="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a customer applies for a policy, it is placed in Pending status.</a:t>
            </a:r>
          </a:p>
          <a:p>
            <a:pPr marL="342900" indent="-342900" algn="l" rtl="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Admins can review the application and either approve or disapprove it.</a:t>
            </a:r>
          </a:p>
          <a:p>
            <a:pPr marL="342900" indent="-342900" algn="l" rtl="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Admins can see a list of pending applications with the option to approve or reject based on business rules.</a:t>
            </a:r>
          </a:p>
          <a:p>
            <a:pPr marL="342900" indent="-342900" algn="l" rtl="0">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system should notify the customer upon approval or rejection.</a:t>
            </a:r>
          </a:p>
          <a:p>
            <a:pPr algn="l">
              <a:lnSpc>
                <a:spcPct val="150000"/>
              </a:lnSpc>
            </a:pPr>
            <a:endParaRPr lang="en-US" sz="2000"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40065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434FE3B3-262E-C1D7-5BB2-7459F8162337}"/>
              </a:ext>
            </a:extLst>
          </p:cNvPr>
          <p:cNvPicPr>
            <a:picLocks noChangeAspect="1"/>
          </p:cNvPicPr>
          <p:nvPr/>
        </p:nvPicPr>
        <p:blipFill>
          <a:blip r:embed="rId2">
            <a:alphaModFix amt="50000"/>
          </a:blip>
          <a:srcRect t="15730"/>
          <a:stretch/>
        </p:blipFill>
        <p:spPr>
          <a:xfrm>
            <a:off x="20" y="10"/>
            <a:ext cx="12191980" cy="6857990"/>
          </a:xfrm>
          <a:prstGeom prst="rect">
            <a:avLst/>
          </a:prstGeom>
        </p:spPr>
      </p:pic>
      <p:pic>
        <p:nvPicPr>
          <p:cNvPr id="6" name="Picture 5">
            <a:extLst>
              <a:ext uri="{FF2B5EF4-FFF2-40B4-BE49-F238E27FC236}">
                <a16:creationId xmlns:a16="http://schemas.microsoft.com/office/drawing/2014/main" id="{9018A476-29A2-83E7-26A5-B7AD762AB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28" y="1932054"/>
            <a:ext cx="10697592" cy="4237926"/>
          </a:xfrm>
          <a:prstGeom prst="rect">
            <a:avLst/>
          </a:prstGeom>
        </p:spPr>
      </p:pic>
    </p:spTree>
    <p:extLst>
      <p:ext uri="{BB962C8B-B14F-4D97-AF65-F5344CB8AC3E}">
        <p14:creationId xmlns:p14="http://schemas.microsoft.com/office/powerpoint/2010/main" val="3290887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1082352" y="401218"/>
            <a:ext cx="3984170" cy="531844"/>
          </a:xfrm>
        </p:spPr>
        <p:txBody>
          <a:bodyPr>
            <a:normAutofit/>
          </a:bodyPr>
          <a:lstStyle/>
          <a:p>
            <a:r>
              <a:rPr lang="en-US" sz="2400" b="1" dirty="0">
                <a:latin typeface="Times New Roman" panose="02020603050405020304" pitchFamily="18" charset="0"/>
                <a:cs typeface="Times New Roman" panose="02020603050405020304" pitchFamily="18" charset="0"/>
              </a:rPr>
              <a:t>POLICY REJECTED PAGE</a:t>
            </a:r>
          </a:p>
        </p:txBody>
      </p:sp>
      <p:pic>
        <p:nvPicPr>
          <p:cNvPr id="5" name="Picture 4" descr="A screenshot of a computer&#10;&#10;Description automatically generated">
            <a:extLst>
              <a:ext uri="{FF2B5EF4-FFF2-40B4-BE49-F238E27FC236}">
                <a16:creationId xmlns:a16="http://schemas.microsoft.com/office/drawing/2014/main" id="{D65B20E8-54C4-F275-8F63-62ACEB927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37" y="1343601"/>
            <a:ext cx="9946432" cy="4926571"/>
          </a:xfrm>
          <a:prstGeom prst="rect">
            <a:avLst/>
          </a:prstGeom>
        </p:spPr>
      </p:pic>
    </p:spTree>
    <p:extLst>
      <p:ext uri="{BB962C8B-B14F-4D97-AF65-F5344CB8AC3E}">
        <p14:creationId xmlns:p14="http://schemas.microsoft.com/office/powerpoint/2010/main" val="183000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3"/>
            <a:ext cx="10030407" cy="4607510"/>
          </a:xfrm>
          <a:ln>
            <a:noFill/>
          </a:ln>
        </p:spPr>
        <p:txBody>
          <a:bodyPr>
            <a:normAutofit/>
          </a:bodyPr>
          <a:lstStyle/>
          <a:p>
            <a:pPr algn="l">
              <a:lnSpc>
                <a:spcPct val="150000"/>
              </a:lnSpc>
            </a:pPr>
            <a:r>
              <a:rPr lang="en-US" sz="2000" b="1">
                <a:latin typeface="Times New Roman" panose="02020603050405020304" pitchFamily="18" charset="0"/>
                <a:cs typeface="Times New Roman" panose="02020603050405020304" pitchFamily="18" charset="0"/>
              </a:rPr>
              <a:t>8.   Answer customer question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Customers can submit queries regarding policies or any issues they face.</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Admins can view the questions submitted by customers and provide responses.</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 Q&amp;A section where questions are listed for the admin to respond, and notifications are sent to customers once the admin replies.</a:t>
            </a:r>
          </a:p>
          <a:p>
            <a:pPr algn="l">
              <a:lnSpc>
                <a:spcPct val="150000"/>
              </a:lnSpc>
            </a:pPr>
            <a:endParaRPr lang="en-US" sz="2000" b="1">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3055481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Network connection abstract against a white background">
            <a:extLst>
              <a:ext uri="{FF2B5EF4-FFF2-40B4-BE49-F238E27FC236}">
                <a16:creationId xmlns:a16="http://schemas.microsoft.com/office/drawing/2014/main" id="{0AF45A8A-6003-1C0C-DA2D-42D0707D7CDC}"/>
              </a:ext>
            </a:extLst>
          </p:cNvPr>
          <p:cNvPicPr>
            <a:picLocks noGrp="1" noChangeAspect="1"/>
          </p:cNvPicPr>
          <p:nvPr>
            <p:ph idx="1"/>
          </p:nvPr>
        </p:nvPicPr>
        <p:blipFill>
          <a:blip r:embed="rId2">
            <a:alphaModFix amt="50000"/>
          </a:blip>
          <a:srcRect t="15730"/>
          <a:stretch/>
        </p:blipFill>
        <p:spPr>
          <a:xfrm>
            <a:off x="0" y="0"/>
            <a:ext cx="12192000" cy="68580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148467FF-0038-2605-836C-A82FAF7EC8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98" y="1147665"/>
            <a:ext cx="11047445" cy="5178490"/>
          </a:xfrm>
          <a:prstGeom prst="rect">
            <a:avLst/>
          </a:prstGeom>
        </p:spPr>
      </p:pic>
    </p:spTree>
    <p:extLst>
      <p:ext uri="{BB962C8B-B14F-4D97-AF65-F5344CB8AC3E}">
        <p14:creationId xmlns:p14="http://schemas.microsoft.com/office/powerpoint/2010/main" val="2436416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49"/>
            <a:ext cx="5038530" cy="745113"/>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3"/>
            <a:ext cx="10030407" cy="4607510"/>
          </a:xfrm>
          <a:ln>
            <a:noFill/>
          </a:ln>
        </p:spPr>
        <p:txBody>
          <a:bodyPr>
            <a:normAutofit/>
          </a:bodyPr>
          <a:lstStyle/>
          <a:p>
            <a:pPr algn="l" rtl="0">
              <a:lnSpc>
                <a:spcPct val="150000"/>
              </a:lnSpc>
            </a:pPr>
            <a:endParaRPr lang="en-US" sz="2000" b="1" u="sng">
              <a:latin typeface="Times New Roman" panose="02020603050405020304" pitchFamily="18" charset="0"/>
              <a:cs typeface="Times New Roman" panose="02020603050405020304" pitchFamily="18" charset="0"/>
            </a:endParaRPr>
          </a:p>
          <a:p>
            <a:pPr algn="l" rtl="0">
              <a:lnSpc>
                <a:spcPct val="150000"/>
              </a:lnSpc>
            </a:pPr>
            <a:r>
              <a:rPr lang="en-US" sz="2000" b="1" u="sng">
                <a:latin typeface="Times New Roman" panose="02020603050405020304" pitchFamily="18" charset="0"/>
                <a:cs typeface="Times New Roman" panose="02020603050405020304" pitchFamily="18" charset="0"/>
              </a:rPr>
              <a:t>End User (Customer) Modules</a:t>
            </a:r>
          </a:p>
          <a:p>
            <a:pPr algn="l" rtl="0">
              <a:lnSpc>
                <a:spcPct val="150000"/>
              </a:lnSpc>
            </a:pPr>
            <a:r>
              <a:rPr lang="en-US" sz="2000" b="1">
                <a:latin typeface="Times New Roman" panose="02020603050405020304" pitchFamily="18" charset="0"/>
                <a:cs typeface="Times New Roman" panose="02020603050405020304" pitchFamily="18" charset="0"/>
              </a:rPr>
              <a:t>1.   Create Account (No Approval Required by Admin)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Customers can sign up on the platform by providing basic details like name, email, and contact information.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No admin approval is required, and the user can immediately access the platform after account creation.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 simple registration form, and once submitted, a new user profile is created in the database.</a:t>
            </a:r>
          </a:p>
          <a:p>
            <a:endParaRPr lang="en-US"/>
          </a:p>
        </p:txBody>
      </p:sp>
    </p:spTree>
    <p:extLst>
      <p:ext uri="{BB962C8B-B14F-4D97-AF65-F5344CB8AC3E}">
        <p14:creationId xmlns:p14="http://schemas.microsoft.com/office/powerpoint/2010/main" val="277303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1082352" y="401218"/>
            <a:ext cx="3984170" cy="531844"/>
          </a:xfrm>
        </p:spPr>
        <p:txBody>
          <a:bodyPr>
            <a:normAutofit fontScale="90000"/>
          </a:bodyPr>
          <a:lstStyle/>
          <a:p>
            <a:r>
              <a:rPr lang="en-US" sz="2400" b="1" dirty="0">
                <a:latin typeface="Times New Roman" panose="02020603050405020304" pitchFamily="18" charset="0"/>
                <a:cs typeface="Times New Roman" panose="02020603050405020304" pitchFamily="18" charset="0"/>
              </a:rPr>
              <a:t>USER REGISTRATION PAGE</a:t>
            </a:r>
          </a:p>
        </p:txBody>
      </p:sp>
      <p:pic>
        <p:nvPicPr>
          <p:cNvPr id="5" name="Picture 4" descr="A screenshot of a computer&#10;&#10;Description automatically generated">
            <a:extLst>
              <a:ext uri="{FF2B5EF4-FFF2-40B4-BE49-F238E27FC236}">
                <a16:creationId xmlns:a16="http://schemas.microsoft.com/office/drawing/2014/main" id="{1B392115-7A75-69EA-DED4-4EA2335A8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352" y="1334270"/>
            <a:ext cx="9983754" cy="5122512"/>
          </a:xfrm>
          <a:prstGeom prst="rect">
            <a:avLst/>
          </a:prstGeom>
        </p:spPr>
      </p:pic>
    </p:spTree>
    <p:extLst>
      <p:ext uri="{BB962C8B-B14F-4D97-AF65-F5344CB8AC3E}">
        <p14:creationId xmlns:p14="http://schemas.microsoft.com/office/powerpoint/2010/main" val="346579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514906" y="401218"/>
            <a:ext cx="3071673" cy="438537"/>
          </a:xfrm>
        </p:spPr>
        <p:txBody>
          <a:bodyPr>
            <a:normAutofit/>
          </a:bodyPr>
          <a:lstStyle/>
          <a:p>
            <a:r>
              <a:rPr lang="en-US" sz="2400" b="1" dirty="0">
                <a:latin typeface="Times New Roman" panose="02020603050405020304" pitchFamily="18" charset="0"/>
                <a:cs typeface="Times New Roman" panose="02020603050405020304" pitchFamily="18" charset="0"/>
              </a:rPr>
              <a:t>USER LOGIN PAGE</a:t>
            </a:r>
          </a:p>
        </p:txBody>
      </p:sp>
      <p:pic>
        <p:nvPicPr>
          <p:cNvPr id="5" name="Picture 4">
            <a:extLst>
              <a:ext uri="{FF2B5EF4-FFF2-40B4-BE49-F238E27FC236}">
                <a16:creationId xmlns:a16="http://schemas.microsoft.com/office/drawing/2014/main" id="{53EA14B4-C83E-46C5-9F1D-BB3B53EDB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06" y="1145218"/>
            <a:ext cx="10235952" cy="5217481"/>
          </a:xfrm>
          <a:prstGeom prst="rect">
            <a:avLst/>
          </a:prstGeom>
        </p:spPr>
      </p:pic>
    </p:spTree>
    <p:extLst>
      <p:ext uri="{BB962C8B-B14F-4D97-AF65-F5344CB8AC3E}">
        <p14:creationId xmlns:p14="http://schemas.microsoft.com/office/powerpoint/2010/main" val="30757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802433" y="1091682"/>
            <a:ext cx="2481943" cy="606489"/>
          </a:xfrm>
        </p:spPr>
        <p:txBody>
          <a:bodyPr>
            <a:normAutofit/>
          </a:bodyPr>
          <a:lstStyle/>
          <a:p>
            <a:r>
              <a:rPr lang="en-US" sz="2800" b="1">
                <a:latin typeface="Times New Roman" panose="02020603050405020304" pitchFamily="18" charset="0"/>
                <a:cs typeface="Times New Roman" panose="02020603050405020304" pitchFamily="18" charset="0"/>
              </a:rPr>
              <a:t>OBJECTIVES</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802433" y="2024742"/>
            <a:ext cx="9517224" cy="3638940"/>
          </a:xfrm>
          <a:ln>
            <a:noFill/>
          </a:ln>
        </p:spPr>
        <p:txBody>
          <a:bodyPr>
            <a:normAutofit/>
          </a:bodyPr>
          <a:lstStyle/>
          <a:p>
            <a:pPr marL="342900" indent="-342900" algn="l">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To provide a bug-free application to the policymaker(admin) as well as the customer.</a:t>
            </a:r>
          </a:p>
          <a:p>
            <a:pPr marL="342900" indent="-342900" algn="l">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The main objective is to build a secured, robust Insurance Management system where the policies are managed properly. </a:t>
            </a:r>
          </a:p>
          <a:p>
            <a:pPr marL="342900" indent="-342900" algn="l">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It maintains the record of customers, policies, buyers’ policies efficiently so that it would be easy to access at any time 24*7.</a:t>
            </a:r>
          </a:p>
        </p:txBody>
      </p:sp>
    </p:spTree>
    <p:extLst>
      <p:ext uri="{BB962C8B-B14F-4D97-AF65-F5344CB8AC3E}">
        <p14:creationId xmlns:p14="http://schemas.microsoft.com/office/powerpoint/2010/main" val="57743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3"/>
            <a:ext cx="10030407" cy="4607510"/>
          </a:xfrm>
          <a:ln>
            <a:noFill/>
          </a:ln>
        </p:spPr>
        <p:txBody>
          <a:bodyPr>
            <a:normAutofit/>
          </a:bodyPr>
          <a:lstStyle/>
          <a:p>
            <a:pPr algn="l" rtl="0"/>
            <a:endParaRPr lang="en-US" sz="2000" b="1">
              <a:latin typeface="Times New Roman" panose="02020603050405020304" pitchFamily="18" charset="0"/>
              <a:cs typeface="Times New Roman" panose="02020603050405020304" pitchFamily="18" charset="0"/>
            </a:endParaRPr>
          </a:p>
          <a:p>
            <a:pPr algn="l" rtl="0">
              <a:lnSpc>
                <a:spcPct val="150000"/>
              </a:lnSpc>
            </a:pPr>
            <a:r>
              <a:rPr lang="en-US" sz="2000" b="1">
                <a:latin typeface="Times New Roman" panose="02020603050405020304" pitchFamily="18" charset="0"/>
                <a:cs typeface="Times New Roman" panose="02020603050405020304" pitchFamily="18" charset="0"/>
              </a:rPr>
              <a:t>2.   Change Password</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Customers can securely update their passwords when required.</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 password change functionality, protected by validation to ensure secure password management (e.g., minimum length, special characters).</a:t>
            </a:r>
          </a:p>
          <a:p>
            <a:pPr algn="l">
              <a:lnSpc>
                <a:spcPct val="150000"/>
              </a:lnSpc>
            </a:pPr>
            <a:endParaRPr lang="en-US" sz="2000" b="1">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34376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802434" y="401218"/>
            <a:ext cx="3713582" cy="531844"/>
          </a:xfrm>
        </p:spPr>
        <p:txBody>
          <a:bodyPr>
            <a:normAutofit/>
          </a:bodyPr>
          <a:lstStyle/>
          <a:p>
            <a:r>
              <a:rPr lang="en-US" sz="2000" b="1" dirty="0">
                <a:latin typeface="Times New Roman" panose="02020603050405020304" pitchFamily="18" charset="0"/>
                <a:cs typeface="Times New Roman" panose="02020603050405020304" pitchFamily="18" charset="0"/>
              </a:rPr>
              <a:t>CHANGE PASSWORD PAGE</a:t>
            </a:r>
          </a:p>
        </p:txBody>
      </p:sp>
      <p:pic>
        <p:nvPicPr>
          <p:cNvPr id="5" name="Picture 4" descr="A screenshot of a login form&#10;&#10;Description automatically generated">
            <a:extLst>
              <a:ext uri="{FF2B5EF4-FFF2-40B4-BE49-F238E27FC236}">
                <a16:creationId xmlns:a16="http://schemas.microsoft.com/office/drawing/2014/main" id="{E404874B-CD5C-8E61-7D4E-6CA307214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061" y="1334269"/>
            <a:ext cx="10478278" cy="4693307"/>
          </a:xfrm>
          <a:prstGeom prst="rect">
            <a:avLst/>
          </a:prstGeom>
        </p:spPr>
      </p:pic>
    </p:spTree>
    <p:extLst>
      <p:ext uri="{BB962C8B-B14F-4D97-AF65-F5344CB8AC3E}">
        <p14:creationId xmlns:p14="http://schemas.microsoft.com/office/powerpoint/2010/main" val="127855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3"/>
            <a:ext cx="10030407" cy="4607510"/>
          </a:xfrm>
          <a:ln>
            <a:noFill/>
          </a:ln>
        </p:spPr>
        <p:txBody>
          <a:bodyPr>
            <a:normAutofit/>
          </a:bodyPr>
          <a:lstStyle/>
          <a:p>
            <a:pPr algn="l" rtl="0">
              <a:lnSpc>
                <a:spcPct val="150000"/>
              </a:lnSpc>
            </a:pPr>
            <a:endParaRPr lang="en-US" sz="2000" b="1">
              <a:latin typeface="Times New Roman" panose="02020603050405020304" pitchFamily="18" charset="0"/>
              <a:cs typeface="Times New Roman" panose="02020603050405020304" pitchFamily="18" charset="0"/>
            </a:endParaRPr>
          </a:p>
          <a:p>
            <a:pPr algn="l" rtl="0">
              <a:lnSpc>
                <a:spcPct val="150000"/>
              </a:lnSpc>
            </a:pPr>
            <a:r>
              <a:rPr lang="en-US" sz="2000" b="1">
                <a:latin typeface="Times New Roman" panose="02020603050405020304" pitchFamily="18" charset="0"/>
                <a:cs typeface="Times New Roman" panose="02020603050405020304" pitchFamily="18" charset="0"/>
              </a:rPr>
              <a:t>3.   Change Address, Email, Mobile</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Customers can update their personal details, such as address, phone number, and email.</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 user profile page where the customer can edit and save their personal details, which updates the corresponding database records.</a:t>
            </a:r>
          </a:p>
          <a:p>
            <a:endParaRPr lang="en-US"/>
          </a:p>
        </p:txBody>
      </p:sp>
    </p:spTree>
    <p:extLst>
      <p:ext uri="{BB962C8B-B14F-4D97-AF65-F5344CB8AC3E}">
        <p14:creationId xmlns:p14="http://schemas.microsoft.com/office/powerpoint/2010/main" val="3835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877078" y="401218"/>
            <a:ext cx="3657600" cy="531844"/>
          </a:xfrm>
        </p:spPr>
        <p:txBody>
          <a:bodyPr>
            <a:normAutofit fontScale="90000"/>
          </a:bodyPr>
          <a:lstStyle/>
          <a:p>
            <a:r>
              <a:rPr lang="en-US" sz="2400" b="1" dirty="0">
                <a:latin typeface="Times New Roman" panose="02020603050405020304" pitchFamily="18" charset="0"/>
                <a:cs typeface="Times New Roman" panose="02020603050405020304" pitchFamily="18" charset="0"/>
              </a:rPr>
              <a:t>UPDATE PROFILE PAGE</a:t>
            </a:r>
          </a:p>
        </p:txBody>
      </p:sp>
      <p:pic>
        <p:nvPicPr>
          <p:cNvPr id="5" name="Picture 4" descr="A screenshot of a computer&#10;&#10;Description automatically generated">
            <a:extLst>
              <a:ext uri="{FF2B5EF4-FFF2-40B4-BE49-F238E27FC236}">
                <a16:creationId xmlns:a16="http://schemas.microsoft.com/office/drawing/2014/main" id="{A3F3B1C9-A2F4-BC7E-EE80-312AFC0D5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78" y="1334269"/>
            <a:ext cx="10468946" cy="4861257"/>
          </a:xfrm>
          <a:prstGeom prst="rect">
            <a:avLst/>
          </a:prstGeom>
        </p:spPr>
      </p:pic>
    </p:spTree>
    <p:extLst>
      <p:ext uri="{BB962C8B-B14F-4D97-AF65-F5344CB8AC3E}">
        <p14:creationId xmlns:p14="http://schemas.microsoft.com/office/powerpoint/2010/main" val="352573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3"/>
            <a:ext cx="10030407" cy="4607510"/>
          </a:xfrm>
          <a:ln>
            <a:noFill/>
          </a:ln>
        </p:spPr>
        <p:txBody>
          <a:bodyPr>
            <a:normAutofit/>
          </a:bodyPr>
          <a:lstStyle/>
          <a:p>
            <a:pPr algn="l" rtl="0">
              <a:lnSpc>
                <a:spcPct val="150000"/>
              </a:lnSpc>
            </a:pPr>
            <a:r>
              <a:rPr lang="en-US" sz="2000" b="1">
                <a:latin typeface="Times New Roman" panose="02020603050405020304" pitchFamily="18" charset="0"/>
                <a:cs typeface="Times New Roman" panose="02020603050405020304" pitchFamily="18" charset="0"/>
              </a:rPr>
              <a:t>4.   View All Policies that are Added by Admin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Customers can browse through all the policies available on the platform that have been added by the admin.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Policies are categorized (e.g., Life, Health, Motor, Travel) for easy navigation.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 policy listing page where customers can see detailed descriptions, premiums, and terms of each policy.</a:t>
            </a:r>
          </a:p>
          <a:p>
            <a:endParaRPr lang="en-US"/>
          </a:p>
        </p:txBody>
      </p:sp>
    </p:spTree>
    <p:extLst>
      <p:ext uri="{BB962C8B-B14F-4D97-AF65-F5344CB8AC3E}">
        <p14:creationId xmlns:p14="http://schemas.microsoft.com/office/powerpoint/2010/main" val="30086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905523" y="401218"/>
            <a:ext cx="2325950" cy="531844"/>
          </a:xfrm>
        </p:spPr>
        <p:txBody>
          <a:bodyPr>
            <a:normAutofit/>
          </a:bodyPr>
          <a:lstStyle/>
          <a:p>
            <a:r>
              <a:rPr lang="en-US" sz="2400" b="1" dirty="0">
                <a:latin typeface="Times New Roman" panose="02020603050405020304" pitchFamily="18" charset="0"/>
                <a:cs typeface="Times New Roman" panose="02020603050405020304" pitchFamily="18" charset="0"/>
              </a:rPr>
              <a:t>POLICY PAGE</a:t>
            </a:r>
          </a:p>
        </p:txBody>
      </p:sp>
      <p:pic>
        <p:nvPicPr>
          <p:cNvPr id="5" name="Picture 4">
            <a:extLst>
              <a:ext uri="{FF2B5EF4-FFF2-40B4-BE49-F238E27FC236}">
                <a16:creationId xmlns:a16="http://schemas.microsoft.com/office/drawing/2014/main" id="{FDEE90F1-D9ED-7D51-99E6-D27A5371D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22" y="1343601"/>
            <a:ext cx="10093911" cy="4847455"/>
          </a:xfrm>
          <a:prstGeom prst="rect">
            <a:avLst/>
          </a:prstGeom>
        </p:spPr>
      </p:pic>
    </p:spTree>
    <p:extLst>
      <p:ext uri="{BB962C8B-B14F-4D97-AF65-F5344CB8AC3E}">
        <p14:creationId xmlns:p14="http://schemas.microsoft.com/office/powerpoint/2010/main" val="314119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3"/>
            <a:ext cx="10030407" cy="4607510"/>
          </a:xfrm>
          <a:ln>
            <a:noFill/>
          </a:ln>
        </p:spPr>
        <p:txBody>
          <a:bodyPr>
            <a:normAutofit/>
          </a:bodyPr>
          <a:lstStyle/>
          <a:p>
            <a:pPr algn="l">
              <a:lnSpc>
                <a:spcPct val="150000"/>
              </a:lnSpc>
            </a:pPr>
            <a:endParaRPr lang="en-US" sz="2000" b="1">
              <a:latin typeface="Times New Roman" panose="02020603050405020304" pitchFamily="18" charset="0"/>
              <a:cs typeface="Times New Roman" panose="02020603050405020304" pitchFamily="18" charset="0"/>
            </a:endParaRPr>
          </a:p>
          <a:p>
            <a:pPr algn="l">
              <a:lnSpc>
                <a:spcPct val="150000"/>
              </a:lnSpc>
            </a:pPr>
            <a:r>
              <a:rPr lang="en-US" sz="2000" b="1">
                <a:latin typeface="Times New Roman" panose="02020603050405020304" pitchFamily="18" charset="0"/>
                <a:cs typeface="Times New Roman" panose="02020603050405020304" pitchFamily="18" charset="0"/>
              </a:rPr>
              <a:t>5.   If customer likes any policy, then they can apply for it</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Customers can apply for any policy they are interested in. Once applied, the policy will be in Pending status until it is approved by an admin.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When a customer clicks "Apply" for a policy, an application is created in the system, and its status is set to Pending.</a:t>
            </a:r>
          </a:p>
          <a:p>
            <a:endParaRPr lang="en-US"/>
          </a:p>
        </p:txBody>
      </p:sp>
    </p:spTree>
    <p:extLst>
      <p:ext uri="{BB962C8B-B14F-4D97-AF65-F5344CB8AC3E}">
        <p14:creationId xmlns:p14="http://schemas.microsoft.com/office/powerpoint/2010/main" val="304332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3"/>
            <a:ext cx="10030407" cy="3959440"/>
          </a:xfrm>
          <a:ln>
            <a:noFill/>
          </a:ln>
        </p:spPr>
        <p:txBody>
          <a:bodyPr>
            <a:normAutofit/>
          </a:bodyPr>
          <a:lstStyle/>
          <a:p>
            <a:pPr algn="l">
              <a:lnSpc>
                <a:spcPct val="150000"/>
              </a:lnSpc>
            </a:pPr>
            <a:r>
              <a:rPr lang="en-US" sz="1800" b="1">
                <a:latin typeface="Times New Roman" panose="02020603050405020304" pitchFamily="18" charset="0"/>
                <a:cs typeface="Times New Roman" panose="02020603050405020304" pitchFamily="18" charset="0"/>
              </a:rPr>
              <a:t>6.  When customer applies for any policy, it will go into pending status, admin can approve it</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Customers can check the status of the policies they have applied for.</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Pending: The application is waiting for admin approval.</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Approved/Rejected: The policy status will be updated once reviewed by the admin.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 "Policy History" section where customers can track the status of each policy application.</a:t>
            </a:r>
          </a:p>
          <a:p>
            <a:endParaRPr lang="en-US"/>
          </a:p>
        </p:txBody>
      </p:sp>
    </p:spTree>
    <p:extLst>
      <p:ext uri="{BB962C8B-B14F-4D97-AF65-F5344CB8AC3E}">
        <p14:creationId xmlns:p14="http://schemas.microsoft.com/office/powerpoint/2010/main" val="115224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849087" y="401218"/>
            <a:ext cx="2836506" cy="531844"/>
          </a:xfrm>
        </p:spPr>
        <p:txBody>
          <a:bodyPr>
            <a:normAutofit/>
          </a:bodyPr>
          <a:lstStyle/>
          <a:p>
            <a:r>
              <a:rPr lang="en-US" sz="2400" b="1" dirty="0">
                <a:latin typeface="Times New Roman" panose="02020603050405020304" pitchFamily="18" charset="0"/>
                <a:cs typeface="Times New Roman" panose="02020603050405020304" pitchFamily="18" charset="0"/>
              </a:rPr>
              <a:t> APPROVAL PAGE</a:t>
            </a:r>
          </a:p>
        </p:txBody>
      </p:sp>
      <p:pic>
        <p:nvPicPr>
          <p:cNvPr id="5" name="Picture 4" descr="A screenshot of a computer&#10;&#10;Description automatically generated">
            <a:extLst>
              <a:ext uri="{FF2B5EF4-FFF2-40B4-BE49-F238E27FC236}">
                <a16:creationId xmlns:a16="http://schemas.microsoft.com/office/drawing/2014/main" id="{BFA4F8EB-ABCF-C8B6-F156-D4F6ABF18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780" y="1334271"/>
            <a:ext cx="10310326" cy="5122512"/>
          </a:xfrm>
          <a:prstGeom prst="rect">
            <a:avLst/>
          </a:prstGeom>
        </p:spPr>
      </p:pic>
    </p:spTree>
    <p:extLst>
      <p:ext uri="{BB962C8B-B14F-4D97-AF65-F5344CB8AC3E}">
        <p14:creationId xmlns:p14="http://schemas.microsoft.com/office/powerpoint/2010/main" val="148901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3"/>
            <a:ext cx="10030407" cy="3959440"/>
          </a:xfrm>
          <a:ln>
            <a:noFill/>
          </a:ln>
        </p:spPr>
        <p:txBody>
          <a:bodyPr>
            <a:normAutofit/>
          </a:bodyPr>
          <a:lstStyle/>
          <a:p>
            <a:pPr algn="l">
              <a:lnSpc>
                <a:spcPct val="150000"/>
              </a:lnSpc>
            </a:pPr>
            <a:endParaRPr lang="en-US" sz="2000" b="1">
              <a:latin typeface="Times New Roman" panose="02020603050405020304" pitchFamily="18" charset="0"/>
              <a:cs typeface="Times New Roman" panose="02020603050405020304" pitchFamily="18" charset="0"/>
            </a:endParaRPr>
          </a:p>
          <a:p>
            <a:pPr algn="l">
              <a:lnSpc>
                <a:spcPct val="150000"/>
              </a:lnSpc>
            </a:pPr>
            <a:r>
              <a:rPr lang="en-US" sz="2000" b="1">
                <a:latin typeface="Times New Roman" panose="02020603050405020304" pitchFamily="18" charset="0"/>
                <a:cs typeface="Times New Roman" panose="02020603050405020304" pitchFamily="18" charset="0"/>
              </a:rPr>
              <a:t>7. Customer can check status of his policy under history section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Customers can see a history of all the policies they have applied for, including both active and expired policies.</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 A detailed view of past and present policy applications, including information on start dates, expiry dates, and status updates.</a:t>
            </a:r>
          </a:p>
          <a:p>
            <a:r>
              <a:rPr lang="en-US" sz="20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1354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2118049" y="681135"/>
            <a:ext cx="7828384" cy="1212979"/>
          </a:xfrm>
        </p:spPr>
        <p:txBody>
          <a:bodyPr>
            <a:normAutofit/>
          </a:bodyPr>
          <a:lstStyle/>
          <a:p>
            <a:r>
              <a:rPr lang="en-US" sz="3200" b="1">
                <a:latin typeface="Times New Roman" panose="02020603050405020304" pitchFamily="18" charset="0"/>
                <a:cs typeface="Times New Roman" panose="02020603050405020304" pitchFamily="18" charset="0"/>
              </a:rPr>
              <a:t>TOOLS AND TECHNOLOGIES</a:t>
            </a:r>
          </a:p>
        </p:txBody>
      </p:sp>
      <p:graphicFrame>
        <p:nvGraphicFramePr>
          <p:cNvPr id="5" name="Table 4">
            <a:extLst>
              <a:ext uri="{FF2B5EF4-FFF2-40B4-BE49-F238E27FC236}">
                <a16:creationId xmlns:a16="http://schemas.microsoft.com/office/drawing/2014/main" id="{70FD8D09-CF2B-1A8B-3D85-F92D52753ED2}"/>
              </a:ext>
            </a:extLst>
          </p:cNvPr>
          <p:cNvGraphicFramePr>
            <a:graphicFrameLocks noGrp="1"/>
          </p:cNvGraphicFramePr>
          <p:nvPr>
            <p:extLst>
              <p:ext uri="{D42A27DB-BD31-4B8C-83A1-F6EECF244321}">
                <p14:modId xmlns:p14="http://schemas.microsoft.com/office/powerpoint/2010/main" val="3883724148"/>
              </p:ext>
            </p:extLst>
          </p:nvPr>
        </p:nvGraphicFramePr>
        <p:xfrm>
          <a:off x="3174611" y="2402134"/>
          <a:ext cx="6422150" cy="3878246"/>
        </p:xfrm>
        <a:graphic>
          <a:graphicData uri="http://schemas.openxmlformats.org/drawingml/2006/table">
            <a:tbl>
              <a:tblPr firstRow="1" bandRow="1">
                <a:tableStyleId>{5C22544A-7EE6-4342-B048-85BDC9FD1C3A}</a:tableStyleId>
              </a:tblPr>
              <a:tblGrid>
                <a:gridCol w="3307396">
                  <a:extLst>
                    <a:ext uri="{9D8B030D-6E8A-4147-A177-3AD203B41FA5}">
                      <a16:colId xmlns:a16="http://schemas.microsoft.com/office/drawing/2014/main" val="3066200007"/>
                    </a:ext>
                  </a:extLst>
                </a:gridCol>
                <a:gridCol w="3114754">
                  <a:extLst>
                    <a:ext uri="{9D8B030D-6E8A-4147-A177-3AD203B41FA5}">
                      <a16:colId xmlns:a16="http://schemas.microsoft.com/office/drawing/2014/main" val="4128098307"/>
                    </a:ext>
                  </a:extLst>
                </a:gridCol>
              </a:tblGrid>
              <a:tr h="720653">
                <a:tc>
                  <a:txBody>
                    <a:bodyPr/>
                    <a:lstStyle/>
                    <a:p>
                      <a:pPr>
                        <a:lnSpc>
                          <a:spcPct val="200000"/>
                        </a:lnSpc>
                      </a:pPr>
                      <a:r>
                        <a:rPr lang="en-US" sz="2000">
                          <a:solidFill>
                            <a:schemeClr val="tx1"/>
                          </a:solidFill>
                          <a:latin typeface="Times New Roman" panose="02020603050405020304" pitchFamily="18" charset="0"/>
                          <a:cs typeface="Times New Roman" panose="02020603050405020304" pitchFamily="18" charset="0"/>
                        </a:rPr>
                        <a:t>FRONT-END</a:t>
                      </a:r>
                    </a:p>
                  </a:txBody>
                  <a:tcPr>
                    <a:lnL w="0">
                      <a:noFill/>
                    </a:lnL>
                    <a:lnR w="0">
                      <a:noFill/>
                    </a:lnR>
                    <a:lnT w="0">
                      <a:noFill/>
                    </a:lnT>
                    <a:lnB w="0" cmpd="sng">
                      <a:noFill/>
                    </a:lnB>
                    <a:noFill/>
                  </a:tcPr>
                </a:tc>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2000" dirty="0">
                          <a:solidFill>
                            <a:schemeClr val="tx1"/>
                          </a:solidFill>
                          <a:latin typeface="Times New Roman" panose="02020603050405020304" pitchFamily="18" charset="0"/>
                          <a:cs typeface="Times New Roman" panose="02020603050405020304" pitchFamily="18" charset="0"/>
                        </a:rPr>
                        <a:t>BACK-END</a:t>
                      </a:r>
                    </a:p>
                  </a:txBody>
                  <a:tcPr>
                    <a:lnL w="0">
                      <a:noFill/>
                    </a:lnL>
                    <a:lnR w="0">
                      <a:noFill/>
                    </a:lnR>
                    <a:lnT w="0">
                      <a:noFill/>
                    </a:lnT>
                    <a:lnB w="0">
                      <a:noFill/>
                    </a:lnB>
                    <a:noFill/>
                  </a:tcPr>
                </a:tc>
                <a:extLst>
                  <a:ext uri="{0D108BD9-81ED-4DB2-BD59-A6C34878D82A}">
                    <a16:rowId xmlns:a16="http://schemas.microsoft.com/office/drawing/2014/main" val="243330654"/>
                  </a:ext>
                </a:extLst>
              </a:tr>
              <a:tr h="720653">
                <a:tc>
                  <a:txBody>
                    <a:bodyPr/>
                    <a:lstStyle/>
                    <a:p>
                      <a:pPr marL="342900" indent="-342900">
                        <a:lnSpc>
                          <a:spcPct val="200000"/>
                        </a:lnSpc>
                        <a:buFont typeface="Wingdings" panose="05000000000000000000" pitchFamily="2" charset="2"/>
                        <a:buChar char="§"/>
                      </a:pPr>
                      <a:r>
                        <a:rPr lang="en-US" sz="2000">
                          <a:latin typeface="Times New Roman" panose="02020603050405020304" pitchFamily="18" charset="0"/>
                          <a:cs typeface="Times New Roman" panose="02020603050405020304" pitchFamily="18" charset="0"/>
                        </a:rPr>
                        <a:t>Angular</a:t>
                      </a:r>
                    </a:p>
                  </a:txBody>
                  <a:tcPr>
                    <a:lnL w="0" cmpd="sng">
                      <a:noFill/>
                    </a:lnL>
                    <a:lnR w="0" cmpd="sng">
                      <a:noFill/>
                    </a:lnR>
                    <a:lnT w="0" cmpd="sng">
                      <a:noFill/>
                    </a:lnT>
                    <a:lnB w="0" cmpd="sng">
                      <a:noFill/>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200000"/>
                        </a:lnSpc>
                        <a:spcBef>
                          <a:spcPts val="0"/>
                        </a:spcBef>
                        <a:spcAft>
                          <a:spcPts val="0"/>
                        </a:spcAft>
                        <a:buClrTx/>
                        <a:buSzTx/>
                        <a:buFont typeface="Wingdings" panose="05000000000000000000" pitchFamily="2" charset="2"/>
                        <a:buChar char="§"/>
                        <a:tabLst/>
                        <a:defRPr/>
                      </a:pPr>
                      <a:r>
                        <a:rPr lang="en-US" sz="2000" dirty="0">
                          <a:latin typeface="Times New Roman" panose="02020603050405020304" pitchFamily="18" charset="0"/>
                          <a:cs typeface="Times New Roman" panose="02020603050405020304" pitchFamily="18" charset="0"/>
                        </a:rPr>
                        <a:t>Spring Boot</a:t>
                      </a:r>
                    </a:p>
                  </a:txBody>
                  <a:tcPr>
                    <a:lnL w="0" cmpd="sng">
                      <a:noFill/>
                    </a:lnL>
                    <a:lnR w="0">
                      <a:noFill/>
                    </a:lnR>
                    <a:lnT w="0">
                      <a:noFill/>
                    </a:lnT>
                    <a:lnB w="0">
                      <a:noFill/>
                    </a:lnB>
                    <a:noFill/>
                  </a:tcPr>
                </a:tc>
                <a:extLst>
                  <a:ext uri="{0D108BD9-81ED-4DB2-BD59-A6C34878D82A}">
                    <a16:rowId xmlns:a16="http://schemas.microsoft.com/office/drawing/2014/main" val="2508676464"/>
                  </a:ext>
                </a:extLst>
              </a:tr>
              <a:tr h="2246643">
                <a:tc>
                  <a:txBody>
                    <a:bodyPr/>
                    <a:lstStyle/>
                    <a:p>
                      <a:pPr marL="0" indent="0">
                        <a:lnSpc>
                          <a:spcPct val="200000"/>
                        </a:lnSpc>
                        <a:buFont typeface="Wingdings" panose="05000000000000000000" pitchFamily="2" charset="2"/>
                        <a:buNone/>
                      </a:pPr>
                      <a:r>
                        <a:rPr lang="en-US" sz="2000" b="1" dirty="0">
                          <a:latin typeface="Times New Roman" panose="02020603050405020304" pitchFamily="18" charset="0"/>
                          <a:cs typeface="Times New Roman" panose="02020603050405020304" pitchFamily="18" charset="0"/>
                        </a:rPr>
                        <a:t>TESTING</a:t>
                      </a:r>
                    </a:p>
                    <a:p>
                      <a:pPr marL="342900" indent="-342900">
                        <a:lnSpc>
                          <a:spcPct val="20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Postman</a:t>
                      </a:r>
                    </a:p>
                    <a:p>
                      <a:pPr marL="342900" indent="-342900">
                        <a:lnSpc>
                          <a:spcPct val="20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Junit</a:t>
                      </a:r>
                    </a:p>
                    <a:p>
                      <a:pPr marL="0" indent="0">
                        <a:lnSpc>
                          <a:spcPct val="200000"/>
                        </a:lnSpc>
                        <a:buFont typeface="Wingdings" panose="05000000000000000000" pitchFamily="2" charset="2"/>
                        <a:buNone/>
                      </a:pPr>
                      <a:endParaRPr lang="en-US" sz="2000" dirty="0">
                        <a:latin typeface="Times New Roman" panose="02020603050405020304" pitchFamily="18" charset="0"/>
                        <a:cs typeface="Times New Roman" panose="02020603050405020304" pitchFamily="18" charset="0"/>
                      </a:endParaRPr>
                    </a:p>
                  </a:txBody>
                  <a:tcPr>
                    <a:lnL w="0">
                      <a:noFill/>
                    </a:lnL>
                    <a:lnR w="0">
                      <a:noFill/>
                    </a:lnR>
                    <a:lnT w="0" cmpd="sng">
                      <a:noFill/>
                    </a:lnT>
                    <a:lnB w="0">
                      <a:noFill/>
                    </a:lnB>
                    <a:noFill/>
                  </a:tcPr>
                </a:tc>
                <a:tc>
                  <a:txBody>
                    <a:bodyPr/>
                    <a:lstStyle/>
                    <a:p>
                      <a:pPr marL="342900" indent="-342900">
                        <a:lnSpc>
                          <a:spcPct val="20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MYSQL, Hibernate, </a:t>
                      </a:r>
                      <a:r>
                        <a:rPr lang="en-US" sz="2000" dirty="0" err="1">
                          <a:latin typeface="Times New Roman" panose="02020603050405020304" pitchFamily="18" charset="0"/>
                          <a:cs typeface="Times New Roman" panose="02020603050405020304" pitchFamily="18" charset="0"/>
                        </a:rPr>
                        <a:t>jpa</a:t>
                      </a:r>
                      <a:endParaRPr lang="en-US" sz="2000" dirty="0">
                        <a:latin typeface="Times New Roman" panose="02020603050405020304" pitchFamily="18" charset="0"/>
                        <a:cs typeface="Times New Roman" panose="02020603050405020304" pitchFamily="18" charset="0"/>
                      </a:endParaRPr>
                    </a:p>
                    <a:p>
                      <a:pPr marL="342900" indent="-342900">
                        <a:lnSpc>
                          <a:spcPct val="20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Server</a:t>
                      </a:r>
                      <a:r>
                        <a:rPr lang="en-US" sz="2000" dirty="0">
                          <a:latin typeface="Times New Roman" panose="02020603050405020304" pitchFamily="18" charset="0"/>
                          <a:cs typeface="Times New Roman" panose="02020603050405020304" pitchFamily="18" charset="0"/>
                        </a:rPr>
                        <a:t> –Tomcat,Node.js</a:t>
                      </a:r>
                    </a:p>
                  </a:txBody>
                  <a:tcPr>
                    <a:lnL w="0">
                      <a:noFill/>
                    </a:lnL>
                    <a:lnR w="0">
                      <a:noFill/>
                    </a:lnR>
                    <a:lnT w="0">
                      <a:noFill/>
                    </a:lnT>
                    <a:lnB w="0">
                      <a:noFill/>
                    </a:lnB>
                    <a:noFill/>
                  </a:tcPr>
                </a:tc>
                <a:extLst>
                  <a:ext uri="{0D108BD9-81ED-4DB2-BD59-A6C34878D82A}">
                    <a16:rowId xmlns:a16="http://schemas.microsoft.com/office/drawing/2014/main" val="99110084"/>
                  </a:ext>
                </a:extLst>
              </a:tr>
            </a:tbl>
          </a:graphicData>
        </a:graphic>
      </p:graphicFrame>
    </p:spTree>
    <p:extLst>
      <p:ext uri="{BB962C8B-B14F-4D97-AF65-F5344CB8AC3E}">
        <p14:creationId xmlns:p14="http://schemas.microsoft.com/office/powerpoint/2010/main" val="249471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19878" y="401218"/>
            <a:ext cx="3881534" cy="531844"/>
          </a:xfrm>
        </p:spPr>
        <p:txBody>
          <a:bodyPr>
            <a:normAutofit/>
          </a:bodyPr>
          <a:lstStyle/>
          <a:p>
            <a:r>
              <a:rPr lang="en-US" sz="2400" b="1" dirty="0">
                <a:latin typeface="Times New Roman" panose="02020603050405020304" pitchFamily="18" charset="0"/>
                <a:cs typeface="Times New Roman" panose="02020603050405020304" pitchFamily="18" charset="0"/>
              </a:rPr>
              <a:t>POLICY HISTORY PAGE</a:t>
            </a:r>
          </a:p>
        </p:txBody>
      </p:sp>
      <p:pic>
        <p:nvPicPr>
          <p:cNvPr id="5" name="Picture 4" descr="A screenshot of a computer&#10;&#10;Description automatically generated">
            <a:extLst>
              <a:ext uri="{FF2B5EF4-FFF2-40B4-BE49-F238E27FC236}">
                <a16:creationId xmlns:a16="http://schemas.microsoft.com/office/drawing/2014/main" id="{3C9FDC49-7A90-4DAD-ACFB-CE94BBB5A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29" y="1334270"/>
            <a:ext cx="10991462" cy="4856979"/>
          </a:xfrm>
          <a:prstGeom prst="rect">
            <a:avLst/>
          </a:prstGeom>
        </p:spPr>
      </p:pic>
    </p:spTree>
    <p:extLst>
      <p:ext uri="{BB962C8B-B14F-4D97-AF65-F5344CB8AC3E}">
        <p14:creationId xmlns:p14="http://schemas.microsoft.com/office/powerpoint/2010/main" val="187119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2"/>
            <a:ext cx="10030407" cy="4136993"/>
          </a:xfrm>
          <a:ln>
            <a:noFill/>
          </a:ln>
        </p:spPr>
        <p:txBody>
          <a:bodyPr>
            <a:normAutofit fontScale="92500"/>
          </a:bodyPr>
          <a:lstStyle/>
          <a:p>
            <a:pPr algn="l">
              <a:lnSpc>
                <a:spcPct val="150000"/>
              </a:lnSpc>
            </a:pPr>
            <a:r>
              <a:rPr lang="en-US" sz="2000" b="1">
                <a:latin typeface="Times New Roman" panose="02020603050405020304" pitchFamily="18" charset="0"/>
                <a:cs typeface="Times New Roman" panose="02020603050405020304" pitchFamily="18" charset="0"/>
              </a:rPr>
              <a:t>8.   Customer can ask question from admin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Customers can raise queries or seek clarification regarding any policy or issue on the platform.</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 contact or help section where customers can submit questions. These questions will be forwarded to the admin for response.</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These modules are designed to streamline the interaction between the admin and the customer while providing a secure and user-friendly experience for both roles. Each module is crucial for ensuring that the system functions properly, allowing users to manage their policies and admins to oversee platform operations effectively.</a:t>
            </a:r>
          </a:p>
          <a:p>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14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681136" y="401218"/>
            <a:ext cx="3778898" cy="727786"/>
          </a:xfrm>
        </p:spPr>
        <p:txBody>
          <a:bodyPr>
            <a:normAutofit/>
          </a:bodyPr>
          <a:lstStyle/>
          <a:p>
            <a:r>
              <a:rPr lang="en-US" sz="2000" b="1" dirty="0">
                <a:latin typeface="Times New Roman" panose="02020603050405020304" pitchFamily="18" charset="0"/>
                <a:cs typeface="Times New Roman" panose="02020603050405020304" pitchFamily="18" charset="0"/>
              </a:rPr>
              <a:t>CUSTOMER QUERY PAGE</a:t>
            </a:r>
          </a:p>
        </p:txBody>
      </p:sp>
      <p:pic>
        <p:nvPicPr>
          <p:cNvPr id="5" name="Picture 4" descr="A screenshot of a computer&#10;&#10;Description automatically generated">
            <a:extLst>
              <a:ext uri="{FF2B5EF4-FFF2-40B4-BE49-F238E27FC236}">
                <a16:creationId xmlns:a16="http://schemas.microsoft.com/office/drawing/2014/main" id="{40A4E7B2-3C78-DE89-D048-C839ED140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070" y="1334270"/>
            <a:ext cx="10142376" cy="4856980"/>
          </a:xfrm>
          <a:prstGeom prst="rect">
            <a:avLst/>
          </a:prstGeom>
        </p:spPr>
      </p:pic>
    </p:spTree>
    <p:extLst>
      <p:ext uri="{BB962C8B-B14F-4D97-AF65-F5344CB8AC3E}">
        <p14:creationId xmlns:p14="http://schemas.microsoft.com/office/powerpoint/2010/main" val="194978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716910"/>
            <a:ext cx="12191980" cy="61410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345234" y="261258"/>
            <a:ext cx="2808513" cy="391886"/>
          </a:xfrm>
        </p:spPr>
        <p:txBody>
          <a:bodyPr>
            <a:normAutofit fontScale="90000"/>
          </a:bodyPr>
          <a:lstStyle/>
          <a:p>
            <a:r>
              <a:rPr lang="en-US" sz="3200" b="1" dirty="0">
                <a:latin typeface="Times New Roman" panose="02020603050405020304" pitchFamily="18" charset="0"/>
                <a:cs typeface="Times New Roman" panose="02020603050405020304" pitchFamily="18" charset="0"/>
              </a:rPr>
              <a:t>ER DIAGRAM</a:t>
            </a:r>
          </a:p>
        </p:txBody>
      </p:sp>
      <p:pic>
        <p:nvPicPr>
          <p:cNvPr id="1026" name="Picture 2">
            <a:extLst>
              <a:ext uri="{FF2B5EF4-FFF2-40B4-BE49-F238E27FC236}">
                <a16:creationId xmlns:a16="http://schemas.microsoft.com/office/drawing/2014/main" id="{447D3549-F1A2-94BE-7203-17754FAB6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86408"/>
            <a:ext cx="11430000" cy="575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20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727969" y="976544"/>
            <a:ext cx="2796466" cy="523782"/>
          </a:xfrm>
        </p:spPr>
        <p:txBody>
          <a:bodyPr>
            <a:normAutofit/>
          </a:bodyPr>
          <a:lstStyle/>
          <a:p>
            <a:r>
              <a:rPr lang="en-US" sz="2800" b="1">
                <a:latin typeface="Times New Roman" panose="02020603050405020304" pitchFamily="18" charset="0"/>
                <a:cs typeface="Times New Roman" panose="02020603050405020304" pitchFamily="18" charset="0"/>
              </a:rPr>
              <a:t>CONCLUSION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287262"/>
            <a:ext cx="10030407" cy="4136993"/>
          </a:xfrm>
          <a:ln>
            <a:noFill/>
          </a:ln>
        </p:spPr>
        <p:txBody>
          <a:bodyPr>
            <a:normAutofit/>
          </a:bodyPr>
          <a:lstStyle/>
          <a:p>
            <a:pPr algn="l">
              <a:lnSpc>
                <a:spcPct val="150000"/>
              </a:lnSpc>
            </a:pPr>
            <a:endParaRPr lang="en-US" sz="2000">
              <a:latin typeface="Times New Roman" panose="02020603050405020304" pitchFamily="18" charset="0"/>
              <a:cs typeface="Times New Roman" panose="02020603050405020304" pitchFamily="18" charset="0"/>
            </a:endParaRPr>
          </a:p>
          <a:p>
            <a:pPr algn="l">
              <a:lnSpc>
                <a:spcPct val="150000"/>
              </a:lnSpc>
            </a:pPr>
            <a:r>
              <a:rPr lang="en-US" sz="2000">
                <a:latin typeface="Times New Roman" panose="02020603050405020304" pitchFamily="18" charset="0"/>
                <a:cs typeface="Times New Roman" panose="02020603050405020304" pitchFamily="18" charset="0"/>
              </a:rPr>
              <a:t>Admins can effectively handle policy creation, updates, customer management, and query resolution, while customers can apply for policies, monitor their applications, and interact with the admin. This project not only enhances operational efficiency but also offers customers a user-friendly interface to manage their insurance needs. The platform is designed with scalability and flexibility in mind, making it adaptable for future expansion as the insurance industry evolves. Ultimately, this project serves as a foundation for a more connected and streamlined insurance service ecosystem.</a:t>
            </a:r>
          </a:p>
        </p:txBody>
      </p:sp>
    </p:spTree>
    <p:extLst>
      <p:ext uri="{BB962C8B-B14F-4D97-AF65-F5344CB8AC3E}">
        <p14:creationId xmlns:p14="http://schemas.microsoft.com/office/powerpoint/2010/main" val="8218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96C6A-AD77-4DC8-4FC3-2C7226364E7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3E9F0591-5CC7-CCB7-1170-027894A8A35D}"/>
              </a:ext>
            </a:extLst>
          </p:cNvPr>
          <p:cNvSpPr>
            <a:spLocks noGrp="1"/>
          </p:cNvSpPr>
          <p:nvPr>
            <p:ph type="subTitle" idx="1"/>
          </p:nvPr>
        </p:nvSpPr>
        <p:spPr/>
        <p:txBody>
          <a:bodyPr/>
          <a:lstStyle/>
          <a:p>
            <a:endParaRPr lang="en-US"/>
          </a:p>
        </p:txBody>
      </p:sp>
      <p:pic>
        <p:nvPicPr>
          <p:cNvPr id="5" name="Picture 4" descr="A group of people shaking hands&#10;&#10;Description automatically generated">
            <a:extLst>
              <a:ext uri="{FF2B5EF4-FFF2-40B4-BE49-F238E27FC236}">
                <a16:creationId xmlns:a16="http://schemas.microsoft.com/office/drawing/2014/main" id="{A11AD73C-55AB-0C8C-51D6-F8D06672A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8" y="18273"/>
            <a:ext cx="12131264" cy="6821454"/>
          </a:xfrm>
          <a:prstGeom prst="rect">
            <a:avLst/>
          </a:prstGeom>
        </p:spPr>
      </p:pic>
    </p:spTree>
    <p:extLst>
      <p:ext uri="{BB962C8B-B14F-4D97-AF65-F5344CB8AC3E}">
        <p14:creationId xmlns:p14="http://schemas.microsoft.com/office/powerpoint/2010/main" val="2742559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2481943" y="307912"/>
            <a:ext cx="5868954" cy="494522"/>
          </a:xfrm>
        </p:spPr>
        <p:txBody>
          <a:bodyPr>
            <a:normAutofit/>
          </a:bodyPr>
          <a:lstStyle/>
          <a:p>
            <a:r>
              <a:rPr lang="en-US" sz="2400" b="1">
                <a:latin typeface="Times New Roman" panose="02020603050405020304" pitchFamily="18" charset="0"/>
                <a:cs typeface="Times New Roman" panose="02020603050405020304" pitchFamily="18" charset="0"/>
              </a:rPr>
              <a:t>LIST OF MODULES</a:t>
            </a:r>
          </a:p>
        </p:txBody>
      </p:sp>
      <p:graphicFrame>
        <p:nvGraphicFramePr>
          <p:cNvPr id="5" name="Table 4">
            <a:extLst>
              <a:ext uri="{FF2B5EF4-FFF2-40B4-BE49-F238E27FC236}">
                <a16:creationId xmlns:a16="http://schemas.microsoft.com/office/drawing/2014/main" id="{70FD8D09-CF2B-1A8B-3D85-F92D52753ED2}"/>
              </a:ext>
            </a:extLst>
          </p:cNvPr>
          <p:cNvGraphicFramePr>
            <a:graphicFrameLocks noGrp="1"/>
          </p:cNvGraphicFramePr>
          <p:nvPr>
            <p:extLst>
              <p:ext uri="{D42A27DB-BD31-4B8C-83A1-F6EECF244321}">
                <p14:modId xmlns:p14="http://schemas.microsoft.com/office/powerpoint/2010/main" val="2257119743"/>
              </p:ext>
            </p:extLst>
          </p:nvPr>
        </p:nvGraphicFramePr>
        <p:xfrm>
          <a:off x="1156996" y="1184988"/>
          <a:ext cx="10170367" cy="5186246"/>
        </p:xfrm>
        <a:graphic>
          <a:graphicData uri="http://schemas.openxmlformats.org/drawingml/2006/table">
            <a:tbl>
              <a:tblPr firstRow="1" bandRow="1">
                <a:tableStyleId>{5C22544A-7EE6-4342-B048-85BDC9FD1C3A}</a:tableStyleId>
              </a:tblPr>
              <a:tblGrid>
                <a:gridCol w="5224653">
                  <a:extLst>
                    <a:ext uri="{9D8B030D-6E8A-4147-A177-3AD203B41FA5}">
                      <a16:colId xmlns:a16="http://schemas.microsoft.com/office/drawing/2014/main" val="3066200007"/>
                    </a:ext>
                  </a:extLst>
                </a:gridCol>
                <a:gridCol w="4945714">
                  <a:extLst>
                    <a:ext uri="{9D8B030D-6E8A-4147-A177-3AD203B41FA5}">
                      <a16:colId xmlns:a16="http://schemas.microsoft.com/office/drawing/2014/main" val="4128098307"/>
                    </a:ext>
                  </a:extLst>
                </a:gridCol>
              </a:tblGrid>
              <a:tr h="356759">
                <a:tc>
                  <a:txBody>
                    <a:bodyPr/>
                    <a:lstStyle/>
                    <a:p>
                      <a:r>
                        <a:rPr lang="en-US" sz="1600">
                          <a:solidFill>
                            <a:schemeClr val="tx1"/>
                          </a:solidFill>
                          <a:latin typeface="Times New Roman" panose="02020603050405020304" pitchFamily="18" charset="0"/>
                          <a:cs typeface="Times New Roman" panose="02020603050405020304" pitchFamily="18" charset="0"/>
                        </a:rPr>
                        <a:t>     ADMIN MODULES</a:t>
                      </a:r>
                    </a:p>
                    <a:p>
                      <a:endParaRPr lang="en-US" sz="1600">
                        <a:solidFill>
                          <a:schemeClr val="tx1"/>
                        </a:solidFill>
                        <a:latin typeface="Times New Roman" panose="02020603050405020304" pitchFamily="18" charset="0"/>
                        <a:cs typeface="Times New Roman" panose="02020603050405020304" pitchFamily="18" charset="0"/>
                      </a:endParaRPr>
                    </a:p>
                  </a:txBody>
                  <a:tcPr>
                    <a:lnL w="0">
                      <a:noFill/>
                    </a:lnL>
                    <a:lnR w="0">
                      <a:noFill/>
                    </a:lnR>
                    <a:lnT w="0">
                      <a:noFill/>
                    </a:lnT>
                    <a:lnB w="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latin typeface="Times New Roman" panose="02020603050405020304" pitchFamily="18" charset="0"/>
                          <a:cs typeface="Times New Roman" panose="02020603050405020304" pitchFamily="18" charset="0"/>
                        </a:rPr>
                        <a:t>     USER MODULES</a:t>
                      </a:r>
                    </a:p>
                  </a:txBody>
                  <a:tcPr>
                    <a:lnL w="0">
                      <a:noFill/>
                    </a:lnL>
                    <a:lnR w="0">
                      <a:noFill/>
                    </a:lnR>
                    <a:lnT w="0">
                      <a:noFill/>
                    </a:lnT>
                    <a:lnB w="0">
                      <a:noFill/>
                    </a:lnB>
                    <a:noFill/>
                  </a:tcPr>
                </a:tc>
                <a:extLst>
                  <a:ext uri="{0D108BD9-81ED-4DB2-BD59-A6C34878D82A}">
                    <a16:rowId xmlns:a16="http://schemas.microsoft.com/office/drawing/2014/main" val="243330654"/>
                  </a:ext>
                </a:extLst>
              </a:tr>
              <a:tr h="624328">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Login to the portal </a:t>
                      </a:r>
                    </a:p>
                  </a:txBody>
                  <a:tcPr>
                    <a:lnL w="0" cmpd="sng">
                      <a:noFill/>
                    </a:lnL>
                    <a:lnR w="0" cmpd="sng">
                      <a:noFill/>
                    </a:lnR>
                    <a:lnT w="0" cmpd="sng">
                      <a:noFill/>
                    </a:lnT>
                    <a:lnB w="0" cmpd="sng">
                      <a:noFill/>
                    </a:lnB>
                    <a:lnTlToBr w="12700" cmpd="sng">
                      <a:noFill/>
                      <a:prstDash val="solid"/>
                    </a:lnTlToBr>
                    <a:lnBlToTr w="12700" cmpd="sng">
                      <a:noFill/>
                      <a:prstDash val="solid"/>
                    </a:lnBlToTr>
                    <a:noFill/>
                  </a:tcPr>
                </a:tc>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Create account (no approval required by admin)</a:t>
                      </a:r>
                    </a:p>
                  </a:txBody>
                  <a:tcPr>
                    <a:lnL w="0" cmpd="sng">
                      <a:noFill/>
                    </a:lnL>
                    <a:lnR w="0">
                      <a:noFill/>
                    </a:lnR>
                    <a:lnT w="0">
                      <a:noFill/>
                    </a:lnT>
                    <a:lnB w="0">
                      <a:noFill/>
                    </a:lnB>
                    <a:noFill/>
                  </a:tcPr>
                </a:tc>
                <a:extLst>
                  <a:ext uri="{0D108BD9-81ED-4DB2-BD59-A6C34878D82A}">
                    <a16:rowId xmlns:a16="http://schemas.microsoft.com/office/drawing/2014/main" val="2508676464"/>
                  </a:ext>
                </a:extLst>
              </a:tr>
              <a:tr h="356759">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Create Admin Account </a:t>
                      </a:r>
                    </a:p>
                  </a:txBody>
                  <a:tcPr>
                    <a:lnL w="0">
                      <a:noFill/>
                    </a:lnL>
                    <a:lnR w="0">
                      <a:noFill/>
                    </a:lnR>
                    <a:lnT w="0" cmpd="sng">
                      <a:noFill/>
                    </a:lnT>
                    <a:lnB w="0">
                      <a:noFill/>
                    </a:lnB>
                    <a:noFill/>
                  </a:tcPr>
                </a:tc>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Change the password.</a:t>
                      </a:r>
                    </a:p>
                  </a:txBody>
                  <a:tcPr>
                    <a:lnL w="0">
                      <a:noFill/>
                    </a:lnL>
                    <a:lnR w="0">
                      <a:noFill/>
                    </a:lnR>
                    <a:lnT w="0">
                      <a:noFill/>
                    </a:lnT>
                    <a:lnB w="0">
                      <a:noFill/>
                    </a:lnB>
                    <a:noFill/>
                  </a:tcPr>
                </a:tc>
                <a:extLst>
                  <a:ext uri="{0D108BD9-81ED-4DB2-BD59-A6C34878D82A}">
                    <a16:rowId xmlns:a16="http://schemas.microsoft.com/office/drawing/2014/main" val="99110084"/>
                  </a:ext>
                </a:extLst>
              </a:tr>
              <a:tr h="574945">
                <a:tc>
                  <a:txBody>
                    <a:bodyPr/>
                    <a:lstStyle/>
                    <a:p>
                      <a:pPr marL="285750" indent="-2857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View/Delete customer.</a:t>
                      </a:r>
                    </a:p>
                  </a:txBody>
                  <a:tcPr>
                    <a:lnL w="0">
                      <a:noFill/>
                    </a:lnL>
                    <a:lnR w="0">
                      <a:noFill/>
                    </a:lnR>
                    <a:lnT w="0">
                      <a:noFill/>
                    </a:lnT>
                    <a:lnB w="0">
                      <a:noFill/>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latin typeface="Times New Roman" panose="02020603050405020304" pitchFamily="18" charset="0"/>
                          <a:cs typeface="Times New Roman" panose="02020603050405020304" pitchFamily="18" charset="0"/>
                        </a:rPr>
                        <a:t>Change address, email, mobile.</a:t>
                      </a:r>
                    </a:p>
                  </a:txBody>
                  <a:tcPr>
                    <a:lnL w="0">
                      <a:noFill/>
                    </a:lnL>
                    <a:lnR w="0">
                      <a:noFill/>
                    </a:lnR>
                    <a:lnT w="0">
                      <a:noFill/>
                    </a:lnT>
                    <a:lnB w="0" cmpd="sng">
                      <a:noFill/>
                    </a:lnB>
                    <a:noFill/>
                  </a:tcPr>
                </a:tc>
                <a:extLst>
                  <a:ext uri="{0D108BD9-81ED-4DB2-BD59-A6C34878D82A}">
                    <a16:rowId xmlns:a16="http://schemas.microsoft.com/office/drawing/2014/main" val="4017796016"/>
                  </a:ext>
                </a:extLst>
              </a:tr>
              <a:tr h="821351">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View/Add/Update/Delete policy category like Life, Health, Motor, Travel</a:t>
                      </a:r>
                    </a:p>
                  </a:txBody>
                  <a:tcPr>
                    <a:lnL w="0">
                      <a:noFill/>
                    </a:lnL>
                    <a:lnR w="0" cmpd="sng">
                      <a:noFill/>
                    </a:lnR>
                    <a:lnT w="0">
                      <a:noFill/>
                    </a:lnT>
                    <a:lnB w="0">
                      <a:noFill/>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latin typeface="Times New Roman" panose="02020603050405020304" pitchFamily="18" charset="0"/>
                          <a:cs typeface="Times New Roman" panose="02020603050405020304" pitchFamily="18" charset="0"/>
                        </a:rPr>
                        <a:t>View all policy that are added by admin</a:t>
                      </a:r>
                    </a:p>
                  </a:txBody>
                  <a:tcPr>
                    <a:lnL w="0" cmpd="sng">
                      <a:noFill/>
                    </a:lnL>
                    <a:lnR w="0" cmpd="sng">
                      <a:noFill/>
                    </a:lnR>
                    <a:lnT w="0" cmpd="sng">
                      <a:noFill/>
                    </a:lnT>
                    <a:lnB w="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81320273"/>
                  </a:ext>
                </a:extLst>
              </a:tr>
              <a:tr h="624328">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View/Add/Update/Delete /Approve policy.</a:t>
                      </a:r>
                    </a:p>
                  </a:txBody>
                  <a:tcPr>
                    <a:lnL w="0">
                      <a:noFill/>
                    </a:lnL>
                    <a:lnR w="0">
                      <a:noFill/>
                    </a:lnR>
                    <a:lnT w="0">
                      <a:noFill/>
                    </a:lnT>
                    <a:lnB w="0">
                      <a:noFill/>
                    </a:lnB>
                    <a:noFill/>
                  </a:tcPr>
                </a:tc>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If customer likes any policy, then they can apply for it.</a:t>
                      </a:r>
                    </a:p>
                  </a:txBody>
                  <a:tcPr>
                    <a:lnL w="0">
                      <a:noFill/>
                    </a:lnL>
                    <a:lnR w="0">
                      <a:noFill/>
                    </a:lnR>
                    <a:lnT w="0" cmpd="sng">
                      <a:noFill/>
                    </a:lnT>
                    <a:lnB w="0">
                      <a:noFill/>
                    </a:lnB>
                    <a:noFill/>
                  </a:tcPr>
                </a:tc>
                <a:extLst>
                  <a:ext uri="{0D108BD9-81ED-4DB2-BD59-A6C34878D82A}">
                    <a16:rowId xmlns:a16="http://schemas.microsoft.com/office/drawing/2014/main" val="3914425883"/>
                  </a:ext>
                </a:extLst>
              </a:tr>
              <a:tr h="624328">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View total policy holder, approved policy holder, disapproved policy holder. </a:t>
                      </a:r>
                    </a:p>
                  </a:txBody>
                  <a:tcPr>
                    <a:lnL w="0">
                      <a:noFill/>
                    </a:lnL>
                    <a:lnR w="0">
                      <a:noFill/>
                    </a:lnR>
                    <a:lnT w="0">
                      <a:noFill/>
                    </a:lnT>
                    <a:lnB w="0">
                      <a:noFill/>
                    </a:lnB>
                    <a:noFill/>
                  </a:tcPr>
                </a:tc>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When customer applies for any policy, it will go into pending status, admin can approve it.</a:t>
                      </a:r>
                    </a:p>
                  </a:txBody>
                  <a:tcPr>
                    <a:lnL w="0">
                      <a:noFill/>
                    </a:lnL>
                    <a:lnR w="0">
                      <a:noFill/>
                    </a:lnR>
                    <a:lnT w="0">
                      <a:noFill/>
                    </a:lnT>
                    <a:lnB w="0">
                      <a:noFill/>
                    </a:lnB>
                    <a:noFill/>
                  </a:tcPr>
                </a:tc>
                <a:extLst>
                  <a:ext uri="{0D108BD9-81ED-4DB2-BD59-A6C34878D82A}">
                    <a16:rowId xmlns:a16="http://schemas.microsoft.com/office/drawing/2014/main" val="3632647436"/>
                  </a:ext>
                </a:extLst>
              </a:tr>
              <a:tr h="624328">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Approve policy, applied by customer.</a:t>
                      </a:r>
                    </a:p>
                  </a:txBody>
                  <a:tcPr>
                    <a:lnL w="0">
                      <a:noFill/>
                    </a:lnL>
                    <a:lnR w="0">
                      <a:noFill/>
                    </a:lnR>
                    <a:lnT w="0">
                      <a:noFill/>
                    </a:lnT>
                    <a:lnB w="0">
                      <a:noFill/>
                    </a:lnB>
                    <a:noFill/>
                  </a:tcPr>
                </a:tc>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Customer can check status of his policy under history section.</a:t>
                      </a:r>
                    </a:p>
                  </a:txBody>
                  <a:tcPr>
                    <a:lnL w="0">
                      <a:noFill/>
                    </a:lnL>
                    <a:lnR w="0">
                      <a:noFill/>
                    </a:lnR>
                    <a:lnT w="0">
                      <a:noFill/>
                    </a:lnT>
                    <a:lnB w="0">
                      <a:noFill/>
                    </a:lnB>
                    <a:noFill/>
                  </a:tcPr>
                </a:tc>
                <a:extLst>
                  <a:ext uri="{0D108BD9-81ED-4DB2-BD59-A6C34878D82A}">
                    <a16:rowId xmlns:a16="http://schemas.microsoft.com/office/drawing/2014/main" val="3980347054"/>
                  </a:ext>
                </a:extLst>
              </a:tr>
              <a:tr h="356759">
                <a:tc>
                  <a:txBody>
                    <a:bodyPr/>
                    <a:lstStyle/>
                    <a:p>
                      <a:pPr marL="285750" indent="-285750">
                        <a:buFont typeface="Wingdings" panose="05000000000000000000" pitchFamily="2" charset="2"/>
                        <a:buChar char="ü"/>
                      </a:pPr>
                      <a:r>
                        <a:rPr lang="en-US" sz="1600">
                          <a:latin typeface="Times New Roman" panose="02020603050405020304" pitchFamily="18" charset="0"/>
                          <a:cs typeface="Times New Roman" panose="02020603050405020304" pitchFamily="18" charset="0"/>
                        </a:rPr>
                        <a:t>Answer customer question </a:t>
                      </a:r>
                    </a:p>
                  </a:txBody>
                  <a:tcPr>
                    <a:lnL w="0">
                      <a:noFill/>
                    </a:lnL>
                    <a:lnR w="0">
                      <a:noFill/>
                    </a:lnR>
                    <a:lnT w="0">
                      <a:noFill/>
                    </a:lnT>
                    <a:lnB w="0">
                      <a:noFill/>
                    </a:lnB>
                    <a:noFill/>
                  </a:tcPr>
                </a:tc>
                <a:tc>
                  <a:txBody>
                    <a:bodyPr/>
                    <a:lstStyle/>
                    <a:p>
                      <a:pPr marL="285750" indent="-285750">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Customer can ask question from admin. </a:t>
                      </a:r>
                    </a:p>
                  </a:txBody>
                  <a:tcPr>
                    <a:lnL w="0">
                      <a:noFill/>
                    </a:lnL>
                    <a:lnR w="0">
                      <a:noFill/>
                    </a:lnR>
                    <a:lnT w="0">
                      <a:noFill/>
                    </a:lnT>
                    <a:lnB w="0">
                      <a:noFill/>
                    </a:lnB>
                    <a:noFill/>
                  </a:tcPr>
                </a:tc>
                <a:extLst>
                  <a:ext uri="{0D108BD9-81ED-4DB2-BD59-A6C34878D82A}">
                    <a16:rowId xmlns:a16="http://schemas.microsoft.com/office/drawing/2014/main" val="3608914436"/>
                  </a:ext>
                </a:extLst>
              </a:tr>
            </a:tbl>
          </a:graphicData>
        </a:graphic>
      </p:graphicFrame>
    </p:spTree>
    <p:extLst>
      <p:ext uri="{BB962C8B-B14F-4D97-AF65-F5344CB8AC3E}">
        <p14:creationId xmlns:p14="http://schemas.microsoft.com/office/powerpoint/2010/main" val="323625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2118049" y="905069"/>
            <a:ext cx="6727371" cy="746449"/>
          </a:xfrm>
        </p:spPr>
        <p:txBody>
          <a:bodyPr>
            <a:normAutofit/>
          </a:bodyPr>
          <a:lstStyle/>
          <a:p>
            <a:r>
              <a:rPr lang="en-US" sz="3200" b="1">
                <a:latin typeface="Times New Roman" panose="02020603050405020304" pitchFamily="18" charset="0"/>
                <a:cs typeface="Times New Roman" panose="02020603050405020304" pitchFamily="18" charset="0"/>
              </a:rPr>
              <a:t>PORTAL</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2313993" y="2640563"/>
            <a:ext cx="3107094" cy="1847461"/>
          </a:xfrm>
          <a:ln>
            <a:noFill/>
          </a:ln>
        </p:spPr>
        <p:txBody>
          <a:bodyPr>
            <a:normAutofit/>
          </a:bodyPr>
          <a:lstStyle/>
          <a:p>
            <a:pPr marL="342900" indent="-342900" algn="l">
              <a:buFont typeface="Wingdings" panose="05000000000000000000" pitchFamily="2" charset="2"/>
              <a:buChar char="v"/>
            </a:pPr>
            <a:r>
              <a:rPr lang="en-US">
                <a:latin typeface="Times New Roman" panose="02020603050405020304" pitchFamily="18" charset="0"/>
                <a:cs typeface="Times New Roman" panose="02020603050405020304" pitchFamily="18" charset="0"/>
              </a:rPr>
              <a:t>ADMIN</a:t>
            </a:r>
          </a:p>
          <a:p>
            <a:pPr algn="l"/>
            <a:endParaRPr lang="en-US">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US">
                <a:latin typeface="Times New Roman" panose="02020603050405020304" pitchFamily="18" charset="0"/>
                <a:cs typeface="Times New Roman" panose="02020603050405020304" pitchFamily="18" charset="0"/>
              </a:rPr>
              <a:t>USER</a:t>
            </a: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730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alphaModFix amt="50000"/>
          </a:blip>
          <a:srcRect t="15730"/>
          <a:stretch/>
        </p:blipFill>
        <p:spPr>
          <a:xfrm>
            <a:off x="20" y="8888"/>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438540" y="542150"/>
            <a:ext cx="5038530" cy="549532"/>
          </a:xfrm>
        </p:spPr>
        <p:txBody>
          <a:bodyPr>
            <a:normAutofit/>
          </a:bodyPr>
          <a:lstStyle/>
          <a:p>
            <a:r>
              <a:rPr lang="en-US" sz="2800" b="1">
                <a:latin typeface="Times New Roman" panose="02020603050405020304" pitchFamily="18" charset="0"/>
                <a:cs typeface="Times New Roman" panose="02020603050405020304" pitchFamily="18" charset="0"/>
              </a:rPr>
              <a:t>MODULE DESCRIPTION</a:t>
            </a:r>
          </a:p>
        </p:txBody>
      </p:sp>
      <p:sp>
        <p:nvSpPr>
          <p:cNvPr id="3" name="Subtitle 2">
            <a:extLst>
              <a:ext uri="{FF2B5EF4-FFF2-40B4-BE49-F238E27FC236}">
                <a16:creationId xmlns:a16="http://schemas.microsoft.com/office/drawing/2014/main" id="{9DB37C88-5779-4DDA-D5D4-84CC9D897578}"/>
              </a:ext>
            </a:extLst>
          </p:cNvPr>
          <p:cNvSpPr>
            <a:spLocks noGrp="1"/>
          </p:cNvSpPr>
          <p:nvPr>
            <p:ph type="subTitle" idx="1"/>
          </p:nvPr>
        </p:nvSpPr>
        <p:spPr>
          <a:xfrm>
            <a:off x="793102" y="1436914"/>
            <a:ext cx="10030407" cy="3721012"/>
          </a:xfrm>
          <a:ln>
            <a:noFill/>
          </a:ln>
        </p:spPr>
        <p:txBody>
          <a:bodyPr>
            <a:normAutofit/>
          </a:bodyPr>
          <a:lstStyle/>
          <a:p>
            <a:pPr algn="l">
              <a:lnSpc>
                <a:spcPct val="150000"/>
              </a:lnSpc>
            </a:pPr>
            <a:r>
              <a:rPr lang="en-US" sz="2000" b="1" u="sng">
                <a:latin typeface="Times New Roman" panose="02020603050405020304" pitchFamily="18" charset="0"/>
                <a:cs typeface="Times New Roman" panose="02020603050405020304" pitchFamily="18" charset="0"/>
              </a:rPr>
              <a:t>ADMIN MODULES:</a:t>
            </a:r>
          </a:p>
          <a:p>
            <a:pPr algn="l">
              <a:lnSpc>
                <a:spcPct val="150000"/>
              </a:lnSpc>
            </a:pPr>
            <a:r>
              <a:rPr lang="en-US" sz="2000" b="1">
                <a:latin typeface="Times New Roman" panose="02020603050405020304" pitchFamily="18" charset="0"/>
                <a:cs typeface="Times New Roman" panose="02020603050405020304" pitchFamily="18" charset="0"/>
              </a:rPr>
              <a:t>1.   Login to the portal</a:t>
            </a:r>
          </a:p>
          <a:p>
            <a:pPr marL="342900" indent="-342900" algn="l">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The admin must authenticate by providing a valid username and password to access the admin panel.</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Ensures that only authorized admins can access sensitive policy and customer information.</a:t>
            </a:r>
          </a:p>
          <a:p>
            <a:pPr marL="342900" indent="-342900" algn="l" rtl="0">
              <a:lnSpc>
                <a:spcPct val="150000"/>
              </a:lnSpc>
              <a:buFont typeface="Wingdings" panose="05000000000000000000" pitchFamily="2" charset="2"/>
              <a:buChar char="Ø"/>
            </a:pPr>
            <a:r>
              <a:rPr lang="en-US" sz="2000">
                <a:latin typeface="Times New Roman" panose="02020603050405020304" pitchFamily="18" charset="0"/>
                <a:cs typeface="Times New Roman" panose="02020603050405020304" pitchFamily="18" charset="0"/>
              </a:rPr>
              <a:t>A login form using Angular with Spring Security or JWT authentication.</a:t>
            </a:r>
          </a:p>
          <a:p>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470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47766EE-4192-4B2D-A5A0-F60F9A5F7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17" name="Graphic 1">
            <a:extLst>
              <a:ext uri="{FF2B5EF4-FFF2-40B4-BE49-F238E27FC236}">
                <a16:creationId xmlns:a16="http://schemas.microsoft.com/office/drawing/2014/main" id="{D6705569-F545-4F47-A260-A9202826E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655438" y="838201"/>
            <a:ext cx="7098161" cy="4549051"/>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1082352" y="401218"/>
            <a:ext cx="3284375" cy="531844"/>
          </a:xfrm>
        </p:spPr>
        <p:txBody>
          <a:bodyPr>
            <a:normAutofit/>
          </a:bodyPr>
          <a:lstStyle/>
          <a:p>
            <a:r>
              <a:rPr lang="en-US" sz="2400" b="1" dirty="0">
                <a:latin typeface="Times New Roman" panose="02020603050405020304" pitchFamily="18" charset="0"/>
                <a:cs typeface="Times New Roman" panose="02020603050405020304" pitchFamily="18" charset="0"/>
              </a:rPr>
              <a:t>ADMIN LOGIN PAGE</a:t>
            </a:r>
          </a:p>
        </p:txBody>
      </p:sp>
      <p:pic>
        <p:nvPicPr>
          <p:cNvPr id="8" name="Picture 7">
            <a:extLst>
              <a:ext uri="{FF2B5EF4-FFF2-40B4-BE49-F238E27FC236}">
                <a16:creationId xmlns:a16="http://schemas.microsoft.com/office/drawing/2014/main" id="{E0CFA536-2D0D-6C5B-28D4-0CF30573B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352" y="1175658"/>
            <a:ext cx="9881118" cy="5281126"/>
          </a:xfrm>
          <a:prstGeom prst="rect">
            <a:avLst/>
          </a:prstGeom>
        </p:spPr>
      </p:pic>
    </p:spTree>
    <p:extLst>
      <p:ext uri="{BB962C8B-B14F-4D97-AF65-F5344CB8AC3E}">
        <p14:creationId xmlns:p14="http://schemas.microsoft.com/office/powerpoint/2010/main" val="131867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twork connection abstract against a white background">
            <a:extLst>
              <a:ext uri="{FF2B5EF4-FFF2-40B4-BE49-F238E27FC236}">
                <a16:creationId xmlns:a16="http://schemas.microsoft.com/office/drawing/2014/main" id="{EF538C5F-9FC0-0127-AFE1-6EBE0FD9276C}"/>
              </a:ext>
            </a:extLst>
          </p:cNvPr>
          <p:cNvPicPr>
            <a:picLocks noChangeAspect="1"/>
          </p:cNvPicPr>
          <p:nvPr/>
        </p:nvPicPr>
        <p:blipFill>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56B367E7-EA76-F479-D9D0-6D149484C9BB}"/>
              </a:ext>
            </a:extLst>
          </p:cNvPr>
          <p:cNvSpPr>
            <a:spLocks noGrp="1"/>
          </p:cNvSpPr>
          <p:nvPr>
            <p:ph type="ctrTitle"/>
          </p:nvPr>
        </p:nvSpPr>
        <p:spPr>
          <a:xfrm>
            <a:off x="858415" y="401218"/>
            <a:ext cx="3937519" cy="531844"/>
          </a:xfrm>
        </p:spPr>
        <p:txBody>
          <a:bodyPr>
            <a:normAutofit fontScale="90000"/>
          </a:bodyPr>
          <a:lstStyle/>
          <a:p>
            <a:r>
              <a:rPr lang="en-US" sz="2400" b="1" dirty="0">
                <a:latin typeface="Times New Roman" panose="02020603050405020304" pitchFamily="18" charset="0"/>
                <a:cs typeface="Times New Roman" panose="02020603050405020304" pitchFamily="18" charset="0"/>
              </a:rPr>
              <a:t>ADMIN DASHBOARD PAGE</a:t>
            </a:r>
          </a:p>
        </p:txBody>
      </p:sp>
      <p:pic>
        <p:nvPicPr>
          <p:cNvPr id="5" name="Picture 4" descr="A screenshot of a computer&#10;&#10;Description automatically generated">
            <a:extLst>
              <a:ext uri="{FF2B5EF4-FFF2-40B4-BE49-F238E27FC236}">
                <a16:creationId xmlns:a16="http://schemas.microsoft.com/office/drawing/2014/main" id="{313E6DAD-780F-18FD-AAA9-BDD00B92D4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15" y="1334269"/>
            <a:ext cx="10226351" cy="4930005"/>
          </a:xfrm>
          <a:prstGeom prst="rect">
            <a:avLst/>
          </a:prstGeom>
        </p:spPr>
      </p:pic>
    </p:spTree>
    <p:extLst>
      <p:ext uri="{BB962C8B-B14F-4D97-AF65-F5344CB8AC3E}">
        <p14:creationId xmlns:p14="http://schemas.microsoft.com/office/powerpoint/2010/main" val="378179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Organic</Template>
  <TotalTime>551</TotalTime>
  <Words>1648</Words>
  <Application>Microsoft Office PowerPoint</Application>
  <PresentationFormat>Widescreen</PresentationFormat>
  <Paragraphs>169</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Aptos Display</vt:lpstr>
      <vt:lpstr>Arial</vt:lpstr>
      <vt:lpstr>Times New Roman</vt:lpstr>
      <vt:lpstr>Wingdings</vt:lpstr>
      <vt:lpstr>Office Theme</vt:lpstr>
      <vt:lpstr>INSURANCE POLICY MANAGEMENT </vt:lpstr>
      <vt:lpstr>INTRODUCTION</vt:lpstr>
      <vt:lpstr>OBJECTIVES</vt:lpstr>
      <vt:lpstr>TOOLS AND TECHNOLOGIES</vt:lpstr>
      <vt:lpstr>LIST OF MODULES</vt:lpstr>
      <vt:lpstr>PORTAL</vt:lpstr>
      <vt:lpstr>MODULE DESCRIPTION</vt:lpstr>
      <vt:lpstr>ADMIN LOGIN PAGE</vt:lpstr>
      <vt:lpstr>ADMIN DASHBOARD PAGE</vt:lpstr>
      <vt:lpstr>MODULE DESCRIPTION</vt:lpstr>
      <vt:lpstr>ADMIN REGISTRATION PAGE</vt:lpstr>
      <vt:lpstr>ADMIN REGISTRATION PAGE</vt:lpstr>
      <vt:lpstr>MODULE DESCRIPTION</vt:lpstr>
      <vt:lpstr>PowerPoint Presentation</vt:lpstr>
      <vt:lpstr>MODULE DESCRIPTION</vt:lpstr>
      <vt:lpstr>ADD POLICY PAGE</vt:lpstr>
      <vt:lpstr>UPDATE POLICY PAGE</vt:lpstr>
      <vt:lpstr>DELETE POLICY PAGE</vt:lpstr>
      <vt:lpstr>MODULE DESCRIPTION</vt:lpstr>
      <vt:lpstr>MODULE DESCRIPTION</vt:lpstr>
      <vt:lpstr>POLICY APPROVE DISAPPROVE PAGE</vt:lpstr>
      <vt:lpstr>MODULE DESCRIPTION</vt:lpstr>
      <vt:lpstr>PowerPoint Presentation</vt:lpstr>
      <vt:lpstr>POLICY REJECTED PAGE</vt:lpstr>
      <vt:lpstr>MODULE DESCRIPTION</vt:lpstr>
      <vt:lpstr>PowerPoint Presentation</vt:lpstr>
      <vt:lpstr>MODULE DESCRIPTION</vt:lpstr>
      <vt:lpstr>USER REGISTRATION PAGE</vt:lpstr>
      <vt:lpstr>USER LOGIN PAGE</vt:lpstr>
      <vt:lpstr>MODULE DESCRIPTION</vt:lpstr>
      <vt:lpstr>CHANGE PASSWORD PAGE</vt:lpstr>
      <vt:lpstr>MODULE DESCRIPTION</vt:lpstr>
      <vt:lpstr>UPDATE PROFILE PAGE</vt:lpstr>
      <vt:lpstr>MODULE DESCRIPTION</vt:lpstr>
      <vt:lpstr>POLICY PAGE</vt:lpstr>
      <vt:lpstr>MODULE DESCRIPTION</vt:lpstr>
      <vt:lpstr>MODULE DESCRIPTION</vt:lpstr>
      <vt:lpstr> APPROVAL PAGE</vt:lpstr>
      <vt:lpstr>MODULE DESCRIPTION</vt:lpstr>
      <vt:lpstr>POLICY HISTORY PAGE</vt:lpstr>
      <vt:lpstr>MODULE DESCRIPTION</vt:lpstr>
      <vt:lpstr>CUSTOMER QUERY PAGE</vt:lpstr>
      <vt:lpstr>ER DIAGRAM</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Sudha U</dc:creator>
  <cp:lastModifiedBy>Vegesana Varma</cp:lastModifiedBy>
  <cp:revision>298</cp:revision>
  <dcterms:created xsi:type="dcterms:W3CDTF">2024-09-16T04:30:37Z</dcterms:created>
  <dcterms:modified xsi:type="dcterms:W3CDTF">2024-09-19T07:48:30Z</dcterms:modified>
</cp:coreProperties>
</file>